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95" r:id="rId6"/>
    <p:sldId id="260" r:id="rId7"/>
    <p:sldId id="296" r:id="rId8"/>
    <p:sldId id="261" r:id="rId9"/>
    <p:sldId id="285" r:id="rId10"/>
    <p:sldId id="262" r:id="rId11"/>
    <p:sldId id="284" r:id="rId12"/>
    <p:sldId id="263" r:id="rId13"/>
    <p:sldId id="286" r:id="rId14"/>
    <p:sldId id="278" r:id="rId15"/>
    <p:sldId id="264" r:id="rId16"/>
    <p:sldId id="287" r:id="rId17"/>
    <p:sldId id="279" r:id="rId18"/>
    <p:sldId id="265" r:id="rId19"/>
    <p:sldId id="266" r:id="rId20"/>
    <p:sldId id="267" r:id="rId21"/>
    <p:sldId id="289" r:id="rId22"/>
    <p:sldId id="280" r:id="rId23"/>
    <p:sldId id="268" r:id="rId24"/>
    <p:sldId id="269" r:id="rId25"/>
    <p:sldId id="290" r:id="rId26"/>
    <p:sldId id="288" r:id="rId27"/>
    <p:sldId id="270" r:id="rId28"/>
    <p:sldId id="291" r:id="rId29"/>
    <p:sldId id="271" r:id="rId30"/>
    <p:sldId id="272" r:id="rId31"/>
    <p:sldId id="281" r:id="rId32"/>
    <p:sldId id="273" r:id="rId33"/>
    <p:sldId id="292" r:id="rId34"/>
    <p:sldId id="293" r:id="rId35"/>
    <p:sldId id="274" r:id="rId36"/>
    <p:sldId id="277" r:id="rId37"/>
    <p:sldId id="294" r:id="rId38"/>
    <p:sldId id="282" r:id="rId39"/>
    <p:sldId id="283" r:id="rId40"/>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84" d="100"/>
          <a:sy n="84" d="100"/>
        </p:scale>
        <p:origin x="629"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7EB79463-7EA8-4E87-8D8C-91BA26A51504}" type="datetimeFigureOut">
              <a:rPr lang="fa-IR" smtClean="0"/>
              <a:t>28/05/1442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36CCE4C-4587-4450-B037-F2476FEBCEA8}" type="slidenum">
              <a:rPr lang="fa-IR" smtClean="0"/>
              <a:t>‹#›</a:t>
            </a:fld>
            <a:endParaRPr lang="fa-IR"/>
          </a:p>
        </p:txBody>
      </p:sp>
    </p:spTree>
    <p:extLst>
      <p:ext uri="{BB962C8B-B14F-4D97-AF65-F5344CB8AC3E}">
        <p14:creationId xmlns:p14="http://schemas.microsoft.com/office/powerpoint/2010/main" val="458633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7EB79463-7EA8-4E87-8D8C-91BA26A51504}" type="datetimeFigureOut">
              <a:rPr lang="fa-IR" smtClean="0"/>
              <a:t>28/05/1442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36CCE4C-4587-4450-B037-F2476FEBCEA8}" type="slidenum">
              <a:rPr lang="fa-IR" smtClean="0"/>
              <a:t>‹#›</a:t>
            </a:fld>
            <a:endParaRPr lang="fa-IR"/>
          </a:p>
        </p:txBody>
      </p:sp>
    </p:spTree>
    <p:extLst>
      <p:ext uri="{BB962C8B-B14F-4D97-AF65-F5344CB8AC3E}">
        <p14:creationId xmlns:p14="http://schemas.microsoft.com/office/powerpoint/2010/main" val="4761591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7EB79463-7EA8-4E87-8D8C-91BA26A51504}" type="datetimeFigureOut">
              <a:rPr lang="fa-IR" smtClean="0"/>
              <a:t>28/05/1442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36CCE4C-4587-4450-B037-F2476FEBCEA8}" type="slidenum">
              <a:rPr lang="fa-IR" smtClean="0"/>
              <a:t>‹#›</a:t>
            </a:fld>
            <a:endParaRPr lang="fa-IR"/>
          </a:p>
        </p:txBody>
      </p:sp>
    </p:spTree>
    <p:extLst>
      <p:ext uri="{BB962C8B-B14F-4D97-AF65-F5344CB8AC3E}">
        <p14:creationId xmlns:p14="http://schemas.microsoft.com/office/powerpoint/2010/main" val="1981879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7EB79463-7EA8-4E87-8D8C-91BA26A51504}" type="datetimeFigureOut">
              <a:rPr lang="fa-IR" smtClean="0"/>
              <a:t>28/05/1442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36CCE4C-4587-4450-B037-F2476FEBCEA8}" type="slidenum">
              <a:rPr lang="fa-IR" smtClean="0"/>
              <a:t>‹#›</a:t>
            </a:fld>
            <a:endParaRPr lang="fa-IR"/>
          </a:p>
        </p:txBody>
      </p:sp>
    </p:spTree>
    <p:extLst>
      <p:ext uri="{BB962C8B-B14F-4D97-AF65-F5344CB8AC3E}">
        <p14:creationId xmlns:p14="http://schemas.microsoft.com/office/powerpoint/2010/main" val="17284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B79463-7EA8-4E87-8D8C-91BA26A51504}" type="datetimeFigureOut">
              <a:rPr lang="fa-IR" smtClean="0"/>
              <a:t>28/05/1442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36CCE4C-4587-4450-B037-F2476FEBCEA8}" type="slidenum">
              <a:rPr lang="fa-IR" smtClean="0"/>
              <a:t>‹#›</a:t>
            </a:fld>
            <a:endParaRPr lang="fa-IR"/>
          </a:p>
        </p:txBody>
      </p:sp>
    </p:spTree>
    <p:extLst>
      <p:ext uri="{BB962C8B-B14F-4D97-AF65-F5344CB8AC3E}">
        <p14:creationId xmlns:p14="http://schemas.microsoft.com/office/powerpoint/2010/main" val="3121227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7EB79463-7EA8-4E87-8D8C-91BA26A51504}" type="datetimeFigureOut">
              <a:rPr lang="fa-IR" smtClean="0"/>
              <a:t>28/05/1442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36CCE4C-4587-4450-B037-F2476FEBCEA8}" type="slidenum">
              <a:rPr lang="fa-IR" smtClean="0"/>
              <a:t>‹#›</a:t>
            </a:fld>
            <a:endParaRPr lang="fa-IR"/>
          </a:p>
        </p:txBody>
      </p:sp>
    </p:spTree>
    <p:extLst>
      <p:ext uri="{BB962C8B-B14F-4D97-AF65-F5344CB8AC3E}">
        <p14:creationId xmlns:p14="http://schemas.microsoft.com/office/powerpoint/2010/main" val="4090513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7EB79463-7EA8-4E87-8D8C-91BA26A51504}" type="datetimeFigureOut">
              <a:rPr lang="fa-IR" smtClean="0"/>
              <a:t>28/05/1442</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336CCE4C-4587-4450-B037-F2476FEBCEA8}" type="slidenum">
              <a:rPr lang="fa-IR" smtClean="0"/>
              <a:t>‹#›</a:t>
            </a:fld>
            <a:endParaRPr lang="fa-IR"/>
          </a:p>
        </p:txBody>
      </p:sp>
    </p:spTree>
    <p:extLst>
      <p:ext uri="{BB962C8B-B14F-4D97-AF65-F5344CB8AC3E}">
        <p14:creationId xmlns:p14="http://schemas.microsoft.com/office/powerpoint/2010/main" val="1644101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7EB79463-7EA8-4E87-8D8C-91BA26A51504}" type="datetimeFigureOut">
              <a:rPr lang="fa-IR" smtClean="0"/>
              <a:t>28/05/1442</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336CCE4C-4587-4450-B037-F2476FEBCEA8}" type="slidenum">
              <a:rPr lang="fa-IR" smtClean="0"/>
              <a:t>‹#›</a:t>
            </a:fld>
            <a:endParaRPr lang="fa-IR"/>
          </a:p>
        </p:txBody>
      </p:sp>
    </p:spTree>
    <p:extLst>
      <p:ext uri="{BB962C8B-B14F-4D97-AF65-F5344CB8AC3E}">
        <p14:creationId xmlns:p14="http://schemas.microsoft.com/office/powerpoint/2010/main" val="1830285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B79463-7EA8-4E87-8D8C-91BA26A51504}" type="datetimeFigureOut">
              <a:rPr lang="fa-IR" smtClean="0"/>
              <a:t>28/05/1442</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336CCE4C-4587-4450-B037-F2476FEBCEA8}" type="slidenum">
              <a:rPr lang="fa-IR" smtClean="0"/>
              <a:t>‹#›</a:t>
            </a:fld>
            <a:endParaRPr lang="fa-IR"/>
          </a:p>
        </p:txBody>
      </p:sp>
    </p:spTree>
    <p:extLst>
      <p:ext uri="{BB962C8B-B14F-4D97-AF65-F5344CB8AC3E}">
        <p14:creationId xmlns:p14="http://schemas.microsoft.com/office/powerpoint/2010/main" val="3316640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B79463-7EA8-4E87-8D8C-91BA26A51504}" type="datetimeFigureOut">
              <a:rPr lang="fa-IR" smtClean="0"/>
              <a:t>28/05/1442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36CCE4C-4587-4450-B037-F2476FEBCEA8}" type="slidenum">
              <a:rPr lang="fa-IR" smtClean="0"/>
              <a:t>‹#›</a:t>
            </a:fld>
            <a:endParaRPr lang="fa-IR"/>
          </a:p>
        </p:txBody>
      </p:sp>
    </p:spTree>
    <p:extLst>
      <p:ext uri="{BB962C8B-B14F-4D97-AF65-F5344CB8AC3E}">
        <p14:creationId xmlns:p14="http://schemas.microsoft.com/office/powerpoint/2010/main" val="1737794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B79463-7EA8-4E87-8D8C-91BA26A51504}" type="datetimeFigureOut">
              <a:rPr lang="fa-IR" smtClean="0"/>
              <a:t>28/05/1442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36CCE4C-4587-4450-B037-F2476FEBCEA8}" type="slidenum">
              <a:rPr lang="fa-IR" smtClean="0"/>
              <a:t>‹#›</a:t>
            </a:fld>
            <a:endParaRPr lang="fa-IR"/>
          </a:p>
        </p:txBody>
      </p:sp>
    </p:spTree>
    <p:extLst>
      <p:ext uri="{BB962C8B-B14F-4D97-AF65-F5344CB8AC3E}">
        <p14:creationId xmlns:p14="http://schemas.microsoft.com/office/powerpoint/2010/main" val="2792306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EB79463-7EA8-4E87-8D8C-91BA26A51504}" type="datetimeFigureOut">
              <a:rPr lang="fa-IR" smtClean="0"/>
              <a:t>28/05/1442</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36CCE4C-4587-4450-B037-F2476FEBCEA8}" type="slidenum">
              <a:rPr lang="fa-IR" smtClean="0"/>
              <a:t>‹#›</a:t>
            </a:fld>
            <a:endParaRPr lang="fa-IR"/>
          </a:p>
        </p:txBody>
      </p:sp>
    </p:spTree>
    <p:extLst>
      <p:ext uri="{BB962C8B-B14F-4D97-AF65-F5344CB8AC3E}">
        <p14:creationId xmlns:p14="http://schemas.microsoft.com/office/powerpoint/2010/main" val="37739254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724" y="1795340"/>
            <a:ext cx="10515600" cy="1325563"/>
          </a:xfrm>
        </p:spPr>
        <p:txBody>
          <a:bodyPr>
            <a:normAutofit fontScale="90000"/>
          </a:bodyPr>
          <a:lstStyle/>
          <a:p>
            <a:pPr algn="ctr"/>
            <a:r>
              <a:rPr lang="en-US" sz="5300" b="1" dirty="0" smtClean="0">
                <a:solidFill>
                  <a:srgbClr val="FF0000"/>
                </a:solidFill>
              </a:rPr>
              <a:t>Coronavirus disease 2019 (COVID-19) and organ transplantation</a:t>
            </a:r>
            <a:r>
              <a:rPr lang="fa-IR" sz="5300" b="1" dirty="0" smtClean="0">
                <a:solidFill>
                  <a:srgbClr val="FF0000"/>
                </a:solidFill>
              </a:rPr>
              <a:t/>
            </a:r>
            <a:br>
              <a:rPr lang="fa-IR" sz="5300" b="1" dirty="0" smtClean="0">
                <a:solidFill>
                  <a:srgbClr val="FF0000"/>
                </a:solidFill>
              </a:rPr>
            </a:br>
            <a:r>
              <a:rPr lang="en-US" sz="5300" b="1" dirty="0" smtClean="0">
                <a:solidFill>
                  <a:srgbClr val="FF0000"/>
                </a:solidFill>
              </a:rPr>
              <a:t/>
            </a:r>
            <a:br>
              <a:rPr lang="en-US" sz="5300" b="1" dirty="0" smtClean="0">
                <a:solidFill>
                  <a:srgbClr val="FF0000"/>
                </a:solidFill>
              </a:rPr>
            </a:br>
            <a:r>
              <a:rPr lang="en-US" sz="3100" b="1" dirty="0" smtClean="0">
                <a:solidFill>
                  <a:srgbClr val="00B050"/>
                </a:solidFill>
              </a:rPr>
              <a:t>Hamid T </a:t>
            </a:r>
            <a:r>
              <a:rPr lang="en-US" sz="3100" b="1" dirty="0" err="1" smtClean="0">
                <a:solidFill>
                  <a:srgbClr val="00B050"/>
                </a:solidFill>
              </a:rPr>
              <a:t>ayebi</a:t>
            </a:r>
            <a:r>
              <a:rPr lang="en-US" sz="3100" b="1" dirty="0" smtClean="0">
                <a:solidFill>
                  <a:srgbClr val="00B050"/>
                </a:solidFill>
              </a:rPr>
              <a:t> </a:t>
            </a:r>
            <a:r>
              <a:rPr lang="en-US" sz="3100" b="1" dirty="0" err="1" smtClean="0">
                <a:solidFill>
                  <a:srgbClr val="00B050"/>
                </a:solidFill>
              </a:rPr>
              <a:t>Khosroshahi</a:t>
            </a:r>
            <a:r>
              <a:rPr lang="en-US" sz="3100" b="1" dirty="0" smtClean="0">
                <a:solidFill>
                  <a:srgbClr val="00B050"/>
                </a:solidFill>
              </a:rPr>
              <a:t>, MD</a:t>
            </a:r>
            <a:endParaRPr lang="fa-IR" sz="3100" b="1" dirty="0">
              <a:solidFill>
                <a:srgbClr val="00B050"/>
              </a:solidFill>
            </a:endParaRPr>
          </a:p>
        </p:txBody>
      </p:sp>
    </p:spTree>
    <p:extLst>
      <p:ext uri="{BB962C8B-B14F-4D97-AF65-F5344CB8AC3E}">
        <p14:creationId xmlns:p14="http://schemas.microsoft.com/office/powerpoint/2010/main" val="28382462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631" y="-127244"/>
            <a:ext cx="10873154" cy="1325563"/>
          </a:xfrm>
        </p:spPr>
        <p:txBody>
          <a:bodyPr/>
          <a:lstStyle/>
          <a:p>
            <a:pPr algn="ctr"/>
            <a:r>
              <a:rPr lang="en-US" b="1" dirty="0">
                <a:solidFill>
                  <a:srgbClr val="FF0000"/>
                </a:solidFill>
              </a:rPr>
              <a:t>Donor screening </a:t>
            </a:r>
            <a:endParaRPr lang="fa-IR" b="1" dirty="0">
              <a:solidFill>
                <a:srgbClr val="FF0000"/>
              </a:solidFill>
            </a:endParaRPr>
          </a:p>
        </p:txBody>
      </p:sp>
      <p:sp>
        <p:nvSpPr>
          <p:cNvPr id="3" name="Rectangle 2"/>
          <p:cNvSpPr/>
          <p:nvPr/>
        </p:nvSpPr>
        <p:spPr>
          <a:xfrm>
            <a:off x="738554" y="1198319"/>
            <a:ext cx="11019692" cy="3046988"/>
          </a:xfrm>
          <a:prstGeom prst="rect">
            <a:avLst/>
          </a:prstGeom>
        </p:spPr>
        <p:txBody>
          <a:bodyPr wrap="square">
            <a:spAutoFit/>
          </a:bodyPr>
          <a:lstStyle/>
          <a:p>
            <a:pPr algn="l" rtl="0"/>
            <a:r>
              <a:rPr lang="en-US" sz="3200" b="1" dirty="0" smtClean="0"/>
              <a:t>— All donors should be screened for COVID-19 . We generally perform a careful </a:t>
            </a:r>
            <a:r>
              <a:rPr lang="en-US" sz="3200" b="1" u="sng" dirty="0" smtClean="0">
                <a:solidFill>
                  <a:srgbClr val="FF0000"/>
                </a:solidFill>
              </a:rPr>
              <a:t>history, obtain chest imaging, and perform microbiologic testing</a:t>
            </a:r>
            <a:r>
              <a:rPr lang="en-US" sz="3200" b="1" dirty="0" smtClean="0"/>
              <a:t>. </a:t>
            </a:r>
          </a:p>
          <a:p>
            <a:pPr algn="l" rtl="0"/>
            <a:r>
              <a:rPr lang="en-US" sz="3200" b="1" u="sng" dirty="0" smtClean="0"/>
              <a:t>In all cases the decision to proceed to transplantation should take into account the </a:t>
            </a:r>
            <a:r>
              <a:rPr lang="en-US" sz="3200" b="1" u="sng" dirty="0" smtClean="0">
                <a:solidFill>
                  <a:srgbClr val="7030A0"/>
                </a:solidFill>
              </a:rPr>
              <a:t>urgency of the transplant </a:t>
            </a:r>
            <a:r>
              <a:rPr lang="en-US" sz="3200" b="1" u="sng" dirty="0" smtClean="0"/>
              <a:t>and the </a:t>
            </a:r>
            <a:r>
              <a:rPr lang="en-US" sz="3200" b="1" u="sng" dirty="0" smtClean="0">
                <a:solidFill>
                  <a:srgbClr val="7030A0"/>
                </a:solidFill>
              </a:rPr>
              <a:t>risk and benefits in each individual</a:t>
            </a:r>
            <a:r>
              <a:rPr lang="en-US" sz="3200" b="1" dirty="0" smtClean="0">
                <a:solidFill>
                  <a:srgbClr val="7030A0"/>
                </a:solidFill>
              </a:rPr>
              <a:t>.</a:t>
            </a:r>
            <a:r>
              <a:rPr lang="en-US" sz="3200" b="1" dirty="0" smtClean="0"/>
              <a:t> As general principles:</a:t>
            </a:r>
          </a:p>
        </p:txBody>
      </p:sp>
    </p:spTree>
    <p:extLst>
      <p:ext uri="{BB962C8B-B14F-4D97-AF65-F5344CB8AC3E}">
        <p14:creationId xmlns:p14="http://schemas.microsoft.com/office/powerpoint/2010/main" val="3907023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Rectangle 2"/>
          <p:cNvSpPr/>
          <p:nvPr/>
        </p:nvSpPr>
        <p:spPr>
          <a:xfrm>
            <a:off x="574431" y="1027906"/>
            <a:ext cx="11301046" cy="5509200"/>
          </a:xfrm>
          <a:prstGeom prst="rect">
            <a:avLst/>
          </a:prstGeom>
        </p:spPr>
        <p:txBody>
          <a:bodyPr wrap="square">
            <a:spAutoFit/>
          </a:bodyPr>
          <a:lstStyle/>
          <a:p>
            <a:pPr algn="l" rtl="0"/>
            <a:r>
              <a:rPr lang="en-US" sz="3200" b="1" dirty="0"/>
              <a:t>●</a:t>
            </a:r>
            <a:r>
              <a:rPr lang="en-US" sz="3200" b="1" u="sng" dirty="0">
                <a:solidFill>
                  <a:srgbClr val="7030A0"/>
                </a:solidFill>
              </a:rPr>
              <a:t>Donors with known or suspected active COVID-19 based on exposure, symptoms, or chest imaging should generally be declined or deferred.</a:t>
            </a:r>
          </a:p>
          <a:p>
            <a:pPr algn="l" rtl="0"/>
            <a:r>
              <a:rPr lang="en-US" sz="3200" b="1" dirty="0"/>
              <a:t>●</a:t>
            </a:r>
            <a:r>
              <a:rPr lang="en-US" sz="3200" b="1" u="sng" dirty="0">
                <a:solidFill>
                  <a:schemeClr val="accent4">
                    <a:lumMod val="50000"/>
                  </a:schemeClr>
                </a:solidFill>
              </a:rPr>
              <a:t>Donors with known or suspected COVID-19 within the past 28 days should generally be declined or deferred</a:t>
            </a:r>
            <a:r>
              <a:rPr lang="en-US" sz="3200" b="1" dirty="0">
                <a:solidFill>
                  <a:schemeClr val="accent4">
                    <a:lumMod val="50000"/>
                  </a:schemeClr>
                </a:solidFill>
              </a:rPr>
              <a:t>.</a:t>
            </a:r>
          </a:p>
          <a:p>
            <a:pPr algn="l" rtl="0"/>
            <a:r>
              <a:rPr lang="en-US" sz="3200" b="1" dirty="0"/>
              <a:t>●</a:t>
            </a:r>
            <a:r>
              <a:rPr lang="en-US" sz="3200" b="1" u="sng" dirty="0"/>
              <a:t>Donors who have been exposed to individuals with known or suspected COVID-19 in the recent past (</a:t>
            </a:r>
            <a:r>
              <a:rPr lang="en-US" sz="3200" b="1" u="sng" dirty="0" err="1"/>
              <a:t>eg</a:t>
            </a:r>
            <a:r>
              <a:rPr lang="en-US" sz="3200" b="1" u="sng" dirty="0"/>
              <a:t>, within the past 21 days) should generally be declined or deferred</a:t>
            </a:r>
            <a:r>
              <a:rPr lang="en-US" sz="3200" b="1" dirty="0"/>
              <a:t>. </a:t>
            </a:r>
            <a:endParaRPr lang="en-US" sz="3200" b="1" dirty="0" smtClean="0"/>
          </a:p>
          <a:p>
            <a:pPr algn="l" rtl="0"/>
            <a:r>
              <a:rPr lang="en-US" sz="3200" b="1" dirty="0" smtClean="0"/>
              <a:t>However</a:t>
            </a:r>
            <a:r>
              <a:rPr lang="en-US" sz="3200" b="1" dirty="0"/>
              <a:t>, if such a </a:t>
            </a:r>
            <a:r>
              <a:rPr lang="en-US" sz="3200" b="1" dirty="0">
                <a:solidFill>
                  <a:srgbClr val="7030A0"/>
                </a:solidFill>
              </a:rPr>
              <a:t>donor tests negative for COVID-19</a:t>
            </a:r>
            <a:r>
              <a:rPr lang="en-US" sz="3200" b="1" dirty="0"/>
              <a:t>, transplantation can be considered in selected cases (</a:t>
            </a:r>
            <a:r>
              <a:rPr lang="en-US" sz="3200" b="1" dirty="0" err="1"/>
              <a:t>eg</a:t>
            </a:r>
            <a:r>
              <a:rPr lang="en-US" sz="3200" b="1" dirty="0"/>
              <a:t>, if transplantation is </a:t>
            </a:r>
            <a:r>
              <a:rPr lang="en-US" sz="3200" b="1" u="sng" dirty="0"/>
              <a:t>urgently life-saving</a:t>
            </a:r>
            <a:r>
              <a:rPr lang="en-US" sz="3200" b="1" dirty="0"/>
              <a:t>).</a:t>
            </a:r>
          </a:p>
        </p:txBody>
      </p:sp>
    </p:spTree>
    <p:extLst>
      <p:ext uri="{BB962C8B-B14F-4D97-AF65-F5344CB8AC3E}">
        <p14:creationId xmlns:p14="http://schemas.microsoft.com/office/powerpoint/2010/main" val="29580780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Rectangle 2"/>
          <p:cNvSpPr/>
          <p:nvPr/>
        </p:nvSpPr>
        <p:spPr>
          <a:xfrm>
            <a:off x="269631" y="0"/>
            <a:ext cx="11828585" cy="6986528"/>
          </a:xfrm>
          <a:prstGeom prst="rect">
            <a:avLst/>
          </a:prstGeom>
        </p:spPr>
        <p:txBody>
          <a:bodyPr wrap="square">
            <a:spAutoFit/>
          </a:bodyPr>
          <a:lstStyle/>
          <a:p>
            <a:pPr algn="l" rtl="0"/>
            <a:endParaRPr lang="en-US" sz="3200" b="1" dirty="0" smtClean="0"/>
          </a:p>
          <a:p>
            <a:pPr algn="l" rtl="0"/>
            <a:r>
              <a:rPr lang="en-US" sz="3200" b="1" dirty="0" smtClean="0"/>
              <a:t>●</a:t>
            </a:r>
            <a:r>
              <a:rPr lang="en-US" sz="3200" b="1" u="sng" dirty="0" smtClean="0">
                <a:solidFill>
                  <a:srgbClr val="7030A0"/>
                </a:solidFill>
              </a:rPr>
              <a:t>Donors should also be tested for SARS-CoV-2 infection by RT-PCR </a:t>
            </a:r>
            <a:r>
              <a:rPr lang="en-US" sz="3200" b="1" u="sng" dirty="0" smtClean="0"/>
              <a:t>performed on </a:t>
            </a:r>
            <a:r>
              <a:rPr lang="en-US" sz="3200" b="1" u="sng" dirty="0" smtClean="0">
                <a:solidFill>
                  <a:srgbClr val="7030A0"/>
                </a:solidFill>
              </a:rPr>
              <a:t>respiratory tract samples</a:t>
            </a:r>
            <a:r>
              <a:rPr lang="en-US" sz="3200" b="1" u="sng" dirty="0" smtClean="0"/>
              <a:t>. </a:t>
            </a:r>
          </a:p>
          <a:p>
            <a:pPr algn="l" rtl="0"/>
            <a:r>
              <a:rPr lang="en-US" sz="3200" b="1" u="sng" dirty="0" smtClean="0"/>
              <a:t>The approach to screening varies among institutions and by the organ to be transplanted</a:t>
            </a:r>
            <a:r>
              <a:rPr lang="en-US" sz="3200" b="1" dirty="0" smtClean="0"/>
              <a:t>:</a:t>
            </a:r>
          </a:p>
          <a:p>
            <a:pPr algn="l" rtl="0"/>
            <a:endParaRPr lang="en-US" sz="3200" dirty="0" smtClean="0"/>
          </a:p>
          <a:p>
            <a:pPr algn="l" rtl="0"/>
            <a:r>
              <a:rPr lang="en-US" sz="3200" dirty="0" smtClean="0"/>
              <a:t>•</a:t>
            </a:r>
            <a:r>
              <a:rPr lang="en-US" sz="3200" b="1" dirty="0" smtClean="0"/>
              <a:t>For deceased organ donors (especially lung donors), it is recommended to sample both the upper respiratory tract (</a:t>
            </a:r>
            <a:r>
              <a:rPr lang="en-US" sz="3200" b="1" dirty="0" err="1" smtClean="0"/>
              <a:t>eg</a:t>
            </a:r>
            <a:r>
              <a:rPr lang="en-US" sz="3200" b="1" dirty="0" smtClean="0"/>
              <a:t>, nasopharyngeal swab) and the lower respiratory tract (</a:t>
            </a:r>
            <a:r>
              <a:rPr lang="en-US" sz="3200" b="1" dirty="0" err="1" smtClean="0"/>
              <a:t>eg</a:t>
            </a:r>
            <a:r>
              <a:rPr lang="en-US" sz="3200" b="1" dirty="0" smtClean="0"/>
              <a:t>, </a:t>
            </a:r>
            <a:r>
              <a:rPr lang="en-US" sz="3200" b="1" dirty="0" err="1" smtClean="0"/>
              <a:t>bronchoalveolar</a:t>
            </a:r>
            <a:r>
              <a:rPr lang="en-US" sz="3200" b="1" dirty="0" smtClean="0"/>
              <a:t> lavage) when screening, based upon data suggesting increased sensitivity of lower tract (</a:t>
            </a:r>
            <a:r>
              <a:rPr lang="en-US" sz="3200" b="1" dirty="0" err="1" smtClean="0"/>
              <a:t>ie</a:t>
            </a:r>
            <a:r>
              <a:rPr lang="en-US" sz="3200" b="1" dirty="0" smtClean="0"/>
              <a:t>, sputum, </a:t>
            </a:r>
            <a:r>
              <a:rPr lang="en-US" sz="3200" b="1" dirty="0" err="1" smtClean="0"/>
              <a:t>bronchoalveolar</a:t>
            </a:r>
            <a:r>
              <a:rPr lang="en-US" sz="3200" b="1" dirty="0" smtClean="0"/>
              <a:t> lavage) specimens compared with upper tract specimens.</a:t>
            </a:r>
          </a:p>
          <a:p>
            <a:pPr algn="l" rtl="0"/>
            <a:endParaRPr lang="en-US" sz="3200" dirty="0" smtClean="0"/>
          </a:p>
        </p:txBody>
      </p:sp>
    </p:spTree>
    <p:extLst>
      <p:ext uri="{BB962C8B-B14F-4D97-AF65-F5344CB8AC3E}">
        <p14:creationId xmlns:p14="http://schemas.microsoft.com/office/powerpoint/2010/main" val="21946045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Rectangle 2"/>
          <p:cNvSpPr/>
          <p:nvPr/>
        </p:nvSpPr>
        <p:spPr>
          <a:xfrm>
            <a:off x="750277" y="1547446"/>
            <a:ext cx="10603523" cy="3046988"/>
          </a:xfrm>
          <a:prstGeom prst="rect">
            <a:avLst/>
          </a:prstGeom>
        </p:spPr>
        <p:txBody>
          <a:bodyPr wrap="square">
            <a:spAutoFit/>
          </a:bodyPr>
          <a:lstStyle/>
          <a:p>
            <a:pPr algn="l" rtl="0"/>
            <a:r>
              <a:rPr lang="en-US" sz="3200" b="1" dirty="0">
                <a:solidFill>
                  <a:schemeClr val="accent4">
                    <a:lumMod val="50000"/>
                  </a:schemeClr>
                </a:solidFill>
              </a:rPr>
              <a:t>•</a:t>
            </a:r>
            <a:r>
              <a:rPr lang="en-US" sz="3200" b="1" u="sng" dirty="0">
                <a:solidFill>
                  <a:schemeClr val="accent4">
                    <a:lumMod val="50000"/>
                  </a:schemeClr>
                </a:solidFill>
              </a:rPr>
              <a:t>For other donors, screening for COVID-19 should be performed on a single upper respiratory tract sample, at a minimum</a:t>
            </a:r>
            <a:r>
              <a:rPr lang="en-US" sz="3200" b="1" dirty="0" smtClean="0">
                <a:solidFill>
                  <a:schemeClr val="accent4">
                    <a:lumMod val="50000"/>
                  </a:schemeClr>
                </a:solidFill>
              </a:rPr>
              <a:t>.</a:t>
            </a:r>
          </a:p>
          <a:p>
            <a:pPr algn="l" rtl="0"/>
            <a:r>
              <a:rPr lang="en-US" sz="3200" b="1" dirty="0" smtClean="0">
                <a:solidFill>
                  <a:schemeClr val="accent4">
                    <a:lumMod val="50000"/>
                  </a:schemeClr>
                </a:solidFill>
              </a:rPr>
              <a:t> </a:t>
            </a:r>
            <a:r>
              <a:rPr lang="en-US" sz="3200" b="1" dirty="0">
                <a:solidFill>
                  <a:schemeClr val="accent4">
                    <a:lumMod val="50000"/>
                  </a:schemeClr>
                </a:solidFill>
              </a:rPr>
              <a:t>The need to obtain serial samples and/or lower respiratory tract samples varies among centers and is often individualized.</a:t>
            </a:r>
          </a:p>
        </p:txBody>
      </p:sp>
    </p:spTree>
    <p:extLst>
      <p:ext uri="{BB962C8B-B14F-4D97-AF65-F5344CB8AC3E}">
        <p14:creationId xmlns:p14="http://schemas.microsoft.com/office/powerpoint/2010/main" val="40688629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Rectangle 2"/>
          <p:cNvSpPr/>
          <p:nvPr/>
        </p:nvSpPr>
        <p:spPr>
          <a:xfrm>
            <a:off x="298937" y="1232633"/>
            <a:ext cx="11682047" cy="4524315"/>
          </a:xfrm>
          <a:prstGeom prst="rect">
            <a:avLst/>
          </a:prstGeom>
        </p:spPr>
        <p:txBody>
          <a:bodyPr wrap="square">
            <a:spAutoFit/>
          </a:bodyPr>
          <a:lstStyle/>
          <a:p>
            <a:pPr algn="l"/>
            <a:r>
              <a:rPr lang="en-US" sz="3200" b="1" dirty="0"/>
              <a:t>For living donors who test positive for SARS-CoV-2 or for deceased donors who have recovered from COVID-19, the optimal deferral period is not known. </a:t>
            </a:r>
            <a:endParaRPr lang="en-US" sz="3200" b="1" dirty="0" smtClean="0"/>
          </a:p>
          <a:p>
            <a:pPr algn="l"/>
            <a:r>
              <a:rPr lang="en-US" sz="3200" b="1" dirty="0" smtClean="0"/>
              <a:t>Based </a:t>
            </a:r>
            <a:r>
              <a:rPr lang="en-US" sz="3200" b="1" dirty="0"/>
              <a:t>upon the </a:t>
            </a:r>
            <a:r>
              <a:rPr lang="en-US" sz="3200" b="1" dirty="0">
                <a:solidFill>
                  <a:srgbClr val="7030A0"/>
                </a:solidFill>
              </a:rPr>
              <a:t>mean duration of viral shedding </a:t>
            </a:r>
            <a:r>
              <a:rPr lang="en-US" sz="3200" b="1" dirty="0"/>
              <a:t>(20 days) [12], the American Society of Transplantation (AST) suggests waiting at least 28 days from the time of diagnosis and complete resolution of symptoms (if living donor) before organ donation/procurement be considered [11]. As knowledge of COVID-19 accumulates, screening recommendations are expected to evolve.</a:t>
            </a:r>
          </a:p>
        </p:txBody>
      </p:sp>
    </p:spTree>
    <p:extLst>
      <p:ext uri="{BB962C8B-B14F-4D97-AF65-F5344CB8AC3E}">
        <p14:creationId xmlns:p14="http://schemas.microsoft.com/office/powerpoint/2010/main" val="14366953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Rectangle 2"/>
          <p:cNvSpPr/>
          <p:nvPr/>
        </p:nvSpPr>
        <p:spPr>
          <a:xfrm>
            <a:off x="677007" y="1408478"/>
            <a:ext cx="11175024" cy="3539430"/>
          </a:xfrm>
          <a:prstGeom prst="rect">
            <a:avLst/>
          </a:prstGeom>
        </p:spPr>
        <p:txBody>
          <a:bodyPr wrap="square">
            <a:spAutoFit/>
          </a:bodyPr>
          <a:lstStyle/>
          <a:p>
            <a:pPr algn="l" rtl="0"/>
            <a:r>
              <a:rPr lang="en-US" sz="3200" b="1" dirty="0" smtClean="0">
                <a:solidFill>
                  <a:srgbClr val="7030A0"/>
                </a:solidFill>
              </a:rPr>
              <a:t>Candidate screening </a:t>
            </a:r>
            <a:r>
              <a:rPr lang="en-US" sz="3200" b="1" dirty="0" smtClean="0"/>
              <a:t>— All potential organ transplant recipients should be screened for COVID-19 </a:t>
            </a:r>
            <a:r>
              <a:rPr lang="en-US" sz="3200" b="1" u="sng" dirty="0" smtClean="0">
                <a:solidFill>
                  <a:srgbClr val="0070C0"/>
                </a:solidFill>
              </a:rPr>
              <a:t>by history, chest imaging, and microbiologic testing prior to transplantation</a:t>
            </a:r>
            <a:r>
              <a:rPr lang="en-US" sz="3200" b="1" dirty="0" smtClean="0"/>
              <a:t>.</a:t>
            </a:r>
          </a:p>
          <a:p>
            <a:pPr algn="l" rtl="0"/>
            <a:r>
              <a:rPr lang="en-US" sz="3200" b="1" dirty="0" smtClean="0"/>
              <a:t> Although data are lacking, COVID-19 can be asymptomatic, and there is concern that the intense immunosuppression given at the time of transplantation could result in rapidly progressive and potentially fatal COVID-19:</a:t>
            </a:r>
          </a:p>
        </p:txBody>
      </p:sp>
    </p:spTree>
    <p:extLst>
      <p:ext uri="{BB962C8B-B14F-4D97-AF65-F5344CB8AC3E}">
        <p14:creationId xmlns:p14="http://schemas.microsoft.com/office/powerpoint/2010/main" val="34035629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Rectangle 2"/>
          <p:cNvSpPr/>
          <p:nvPr/>
        </p:nvSpPr>
        <p:spPr>
          <a:xfrm>
            <a:off x="644769" y="1690689"/>
            <a:ext cx="11160369" cy="5509200"/>
          </a:xfrm>
          <a:prstGeom prst="rect">
            <a:avLst/>
          </a:prstGeom>
        </p:spPr>
        <p:txBody>
          <a:bodyPr wrap="square">
            <a:spAutoFit/>
          </a:bodyPr>
          <a:lstStyle/>
          <a:p>
            <a:pPr algn="l"/>
            <a:r>
              <a:rPr lang="en-US" sz="3200" b="1" dirty="0"/>
              <a:t>●</a:t>
            </a:r>
            <a:r>
              <a:rPr lang="en-US" sz="3200" b="1" u="sng" dirty="0"/>
              <a:t>All potential organ recipients should be screened for COVID-19 prior to transplantation</a:t>
            </a:r>
            <a:r>
              <a:rPr lang="en-US" sz="3200" b="1" dirty="0"/>
              <a:t>. </a:t>
            </a:r>
            <a:endParaRPr lang="en-US" sz="3200" b="1" dirty="0" smtClean="0"/>
          </a:p>
          <a:p>
            <a:pPr algn="l"/>
            <a:r>
              <a:rPr lang="en-US" sz="3200" b="1" u="sng" dirty="0" smtClean="0"/>
              <a:t>At </a:t>
            </a:r>
            <a:r>
              <a:rPr lang="en-US" sz="3200" b="1" u="sng" dirty="0"/>
              <a:t>most transplant centers this includes RT-PCR of an upper respiratory tract specimen (</a:t>
            </a:r>
            <a:r>
              <a:rPr lang="en-US" sz="3200" b="1" u="sng" dirty="0" err="1"/>
              <a:t>eg</a:t>
            </a:r>
            <a:r>
              <a:rPr lang="en-US" sz="3200" b="1" u="sng" dirty="0"/>
              <a:t>, nasopharyngeal swab), a thorough symptom and exposure history, and chest imaging. </a:t>
            </a:r>
            <a:endParaRPr lang="en-US" sz="3200" b="1" u="sng" dirty="0" smtClean="0"/>
          </a:p>
          <a:p>
            <a:pPr algn="l"/>
            <a:endParaRPr lang="en-US" sz="3200" b="1" dirty="0" smtClean="0"/>
          </a:p>
          <a:p>
            <a:pPr algn="l"/>
            <a:r>
              <a:rPr lang="en-US" sz="3200" b="1" u="sng" dirty="0" smtClean="0"/>
              <a:t>A </a:t>
            </a:r>
            <a:r>
              <a:rPr lang="en-US" sz="3200" b="1" u="sng" dirty="0"/>
              <a:t>chest radiograph is usually sufficient for patients who lack respiratory symptoms, however, for those with respiratory symptoms (even if minor), computed tomography (CT) of the chest is appropriate.</a:t>
            </a:r>
          </a:p>
          <a:p>
            <a:pPr algn="l"/>
            <a:endParaRPr lang="en-US" sz="3200" b="1" dirty="0"/>
          </a:p>
        </p:txBody>
      </p:sp>
    </p:spTree>
    <p:extLst>
      <p:ext uri="{BB962C8B-B14F-4D97-AF65-F5344CB8AC3E}">
        <p14:creationId xmlns:p14="http://schemas.microsoft.com/office/powerpoint/2010/main" val="12671350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Rectangle 2"/>
          <p:cNvSpPr/>
          <p:nvPr/>
        </p:nvSpPr>
        <p:spPr>
          <a:xfrm>
            <a:off x="269630" y="365125"/>
            <a:ext cx="11418277" cy="6001643"/>
          </a:xfrm>
          <a:prstGeom prst="rect">
            <a:avLst/>
          </a:prstGeom>
        </p:spPr>
        <p:txBody>
          <a:bodyPr wrap="square">
            <a:spAutoFit/>
          </a:bodyPr>
          <a:lstStyle/>
          <a:p>
            <a:pPr algn="l"/>
            <a:r>
              <a:rPr lang="en-US" sz="3200" b="1" dirty="0"/>
              <a:t>●</a:t>
            </a:r>
            <a:r>
              <a:rPr lang="en-US" sz="3200" b="1" u="sng" dirty="0"/>
              <a:t>Candidates with active COVID-19 and/or signs or symptoms of other respiratory illnesses should generally be deferred for transplantation.</a:t>
            </a:r>
          </a:p>
          <a:p>
            <a:pPr algn="l"/>
            <a:endParaRPr lang="en-US" sz="3200" b="1" dirty="0"/>
          </a:p>
          <a:p>
            <a:pPr algn="l"/>
            <a:r>
              <a:rPr lang="en-US" sz="3200" b="1" u="sng" dirty="0"/>
              <a:t>For patients with active COVID-19 and patients who screen positive, the optimal deferral period is not known. </a:t>
            </a:r>
            <a:endParaRPr lang="en-US" sz="3200" b="1" u="sng" dirty="0" smtClean="0"/>
          </a:p>
          <a:p>
            <a:pPr algn="l"/>
            <a:endParaRPr lang="en-US" sz="3200" b="1" dirty="0" smtClean="0"/>
          </a:p>
          <a:p>
            <a:pPr algn="l"/>
            <a:r>
              <a:rPr lang="en-US" sz="3200" b="1" dirty="0" smtClean="0"/>
              <a:t>The </a:t>
            </a:r>
            <a:r>
              <a:rPr lang="en-US" sz="3200" b="1" u="sng" dirty="0">
                <a:solidFill>
                  <a:srgbClr val="0070C0"/>
                </a:solidFill>
              </a:rPr>
              <a:t>AST suggests waiting until all symptoms have resolved and at least two RT-PCRs for SARS-CoV-2 have been negative </a:t>
            </a:r>
            <a:r>
              <a:rPr lang="en-US" sz="3200" b="1" dirty="0"/>
              <a:t>[11</a:t>
            </a:r>
            <a:r>
              <a:rPr lang="en-US" sz="3200" b="1" dirty="0" smtClean="0"/>
              <a:t>].</a:t>
            </a:r>
          </a:p>
          <a:p>
            <a:pPr algn="l"/>
            <a:r>
              <a:rPr lang="en-US" sz="3200" b="1" dirty="0" smtClean="0"/>
              <a:t> </a:t>
            </a:r>
            <a:r>
              <a:rPr lang="en-US" sz="3200" b="1" dirty="0"/>
              <a:t>As with any transplantation, the risk of transplantation must be balanced with the risk of not transplanting a patient with acute or recent COVID-19.</a:t>
            </a:r>
          </a:p>
        </p:txBody>
      </p:sp>
    </p:spTree>
    <p:extLst>
      <p:ext uri="{BB962C8B-B14F-4D97-AF65-F5344CB8AC3E}">
        <p14:creationId xmlns:p14="http://schemas.microsoft.com/office/powerpoint/2010/main" val="8188819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0070C0"/>
                </a:solidFill>
              </a:rPr>
              <a:t>PREVENTION</a:t>
            </a:r>
            <a:r>
              <a:rPr lang="en-US" dirty="0">
                <a:solidFill>
                  <a:srgbClr val="FF0000"/>
                </a:solidFill>
              </a:rPr>
              <a:t/>
            </a:r>
            <a:br>
              <a:rPr lang="en-US" dirty="0">
                <a:solidFill>
                  <a:srgbClr val="FF0000"/>
                </a:solidFill>
              </a:rPr>
            </a:br>
            <a:endParaRPr lang="fa-IR" dirty="0">
              <a:solidFill>
                <a:srgbClr val="FF0000"/>
              </a:solidFill>
            </a:endParaRPr>
          </a:p>
        </p:txBody>
      </p:sp>
      <p:sp>
        <p:nvSpPr>
          <p:cNvPr id="3" name="Rectangle 2"/>
          <p:cNvSpPr/>
          <p:nvPr/>
        </p:nvSpPr>
        <p:spPr>
          <a:xfrm>
            <a:off x="316524" y="1027906"/>
            <a:ext cx="11629292" cy="4524315"/>
          </a:xfrm>
          <a:prstGeom prst="rect">
            <a:avLst/>
          </a:prstGeom>
        </p:spPr>
        <p:txBody>
          <a:bodyPr wrap="square">
            <a:spAutoFit/>
          </a:bodyPr>
          <a:lstStyle/>
          <a:p>
            <a:pPr algn="l" rtl="0"/>
            <a:r>
              <a:rPr lang="en-US" sz="3200" b="1" u="sng" dirty="0" smtClean="0"/>
              <a:t>Preventive measures for organ transplant recipients are similar to those defined for the general population (</a:t>
            </a:r>
            <a:r>
              <a:rPr lang="en-US" sz="3200" b="1" u="sng" dirty="0" err="1" smtClean="0"/>
              <a:t>eg</a:t>
            </a:r>
            <a:r>
              <a:rPr lang="en-US" sz="3200" b="1" u="sng" dirty="0" smtClean="0"/>
              <a:t>, social distancing, careful hand and respiratory hygiene.</a:t>
            </a:r>
          </a:p>
          <a:p>
            <a:pPr algn="l" rtl="0"/>
            <a:r>
              <a:rPr lang="en-US" sz="3200" b="1" u="sng" dirty="0" smtClean="0">
                <a:solidFill>
                  <a:schemeClr val="accent4">
                    <a:lumMod val="50000"/>
                  </a:schemeClr>
                </a:solidFill>
              </a:rPr>
              <a:t>One additional consideration is that solid organ transplant recipients who have COVID-19 may shed greater amounts of virus for longer durations than </a:t>
            </a:r>
            <a:r>
              <a:rPr lang="en-US" sz="3200" b="1" u="sng" dirty="0" err="1" smtClean="0">
                <a:solidFill>
                  <a:schemeClr val="accent4">
                    <a:lumMod val="50000"/>
                  </a:schemeClr>
                </a:solidFill>
              </a:rPr>
              <a:t>nonimmunosuppressed</a:t>
            </a:r>
            <a:r>
              <a:rPr lang="en-US" sz="3200" b="1" u="sng" dirty="0" smtClean="0">
                <a:solidFill>
                  <a:schemeClr val="accent4">
                    <a:lumMod val="50000"/>
                  </a:schemeClr>
                </a:solidFill>
              </a:rPr>
              <a:t> patients</a:t>
            </a:r>
            <a:r>
              <a:rPr lang="en-US" sz="3200" u="sng" dirty="0" smtClean="0"/>
              <a:t>.</a:t>
            </a:r>
            <a:r>
              <a:rPr lang="en-US" sz="3200" dirty="0" smtClean="0"/>
              <a:t> </a:t>
            </a:r>
          </a:p>
          <a:p>
            <a:pPr algn="l" rtl="0"/>
            <a:r>
              <a:rPr lang="en-US" sz="3200" b="1" dirty="0" smtClean="0"/>
              <a:t>Thus, </a:t>
            </a:r>
            <a:r>
              <a:rPr lang="en-US" sz="3200" b="1" u="sng" dirty="0" smtClean="0"/>
              <a:t>a longer duration of isolation and/or testing </a:t>
            </a:r>
            <a:r>
              <a:rPr lang="en-US" sz="3200" b="1" dirty="0" smtClean="0"/>
              <a:t>may be needed to document viral clearance to help reduce the likelihood of spreading the infection to others. </a:t>
            </a:r>
            <a:endParaRPr lang="fa-IR" sz="3200" b="1" dirty="0"/>
          </a:p>
        </p:txBody>
      </p:sp>
    </p:spTree>
    <p:extLst>
      <p:ext uri="{BB962C8B-B14F-4D97-AF65-F5344CB8AC3E}">
        <p14:creationId xmlns:p14="http://schemas.microsoft.com/office/powerpoint/2010/main" val="29654114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0"/>
            <a:ext cx="10515600" cy="1325563"/>
          </a:xfrm>
        </p:spPr>
        <p:txBody>
          <a:bodyPr>
            <a:normAutofit/>
          </a:bodyPr>
          <a:lstStyle/>
          <a:p>
            <a:r>
              <a:rPr lang="en-US" sz="3200" b="1" dirty="0">
                <a:solidFill>
                  <a:srgbClr val="0070C0"/>
                </a:solidFill>
              </a:rPr>
              <a:t>ACTIVE COVID-19 IN SOLID ORGAN TRANSPLANT RECIPIENTS</a:t>
            </a:r>
            <a:br>
              <a:rPr lang="en-US" sz="3200" b="1" dirty="0">
                <a:solidFill>
                  <a:srgbClr val="0070C0"/>
                </a:solidFill>
              </a:rPr>
            </a:br>
            <a:endParaRPr lang="fa-IR" sz="3200" b="1" dirty="0">
              <a:solidFill>
                <a:srgbClr val="0070C0"/>
              </a:solidFill>
            </a:endParaRPr>
          </a:p>
        </p:txBody>
      </p:sp>
      <p:sp>
        <p:nvSpPr>
          <p:cNvPr id="3" name="Rectangle 2"/>
          <p:cNvSpPr/>
          <p:nvPr/>
        </p:nvSpPr>
        <p:spPr>
          <a:xfrm>
            <a:off x="650630" y="822518"/>
            <a:ext cx="11353801" cy="6001643"/>
          </a:xfrm>
          <a:prstGeom prst="rect">
            <a:avLst/>
          </a:prstGeom>
        </p:spPr>
        <p:txBody>
          <a:bodyPr wrap="square">
            <a:spAutoFit/>
          </a:bodyPr>
          <a:lstStyle/>
          <a:p>
            <a:pPr algn="l" rtl="0"/>
            <a:r>
              <a:rPr lang="en-US" sz="3200" b="1" u="sng" dirty="0" smtClean="0">
                <a:solidFill>
                  <a:srgbClr val="FF0000"/>
                </a:solidFill>
              </a:rPr>
              <a:t>Clinical presentation</a:t>
            </a:r>
          </a:p>
          <a:p>
            <a:pPr algn="l" rtl="0"/>
            <a:r>
              <a:rPr lang="en-US" sz="3200" b="1" dirty="0" smtClean="0"/>
              <a:t>Clinical features — </a:t>
            </a:r>
            <a:r>
              <a:rPr lang="en-US" sz="3200" b="1" u="sng" dirty="0" smtClean="0"/>
              <a:t>Clinical features of COVID-19 among solid organ transplant recipients are variable and similar to those in </a:t>
            </a:r>
            <a:r>
              <a:rPr lang="en-US" sz="3200" b="1" u="sng" dirty="0" err="1" smtClean="0"/>
              <a:t>immunocompetent</a:t>
            </a:r>
            <a:r>
              <a:rPr lang="en-US" sz="3200" b="1" u="sng" dirty="0" smtClean="0"/>
              <a:t> patients</a:t>
            </a:r>
            <a:r>
              <a:rPr lang="en-US" sz="3200" b="1" dirty="0" smtClean="0"/>
              <a:t>. </a:t>
            </a:r>
          </a:p>
          <a:p>
            <a:pPr algn="l" rtl="0"/>
            <a:r>
              <a:rPr lang="en-US" sz="3200" b="1" dirty="0" smtClean="0"/>
              <a:t>However, </a:t>
            </a:r>
            <a:r>
              <a:rPr lang="en-US" sz="3200" b="1" u="sng" dirty="0" smtClean="0">
                <a:solidFill>
                  <a:srgbClr val="FF0000"/>
                </a:solidFill>
              </a:rPr>
              <a:t>fever appears to be less common</a:t>
            </a:r>
            <a:r>
              <a:rPr lang="en-US" sz="3200" b="1" dirty="0" smtClean="0"/>
              <a:t>, </a:t>
            </a:r>
            <a:r>
              <a:rPr lang="en-US" sz="3200" b="1" u="sng" dirty="0" smtClean="0"/>
              <a:t>possibly as a consequence of the effects of immunosuppressive therapy on the systemic inflammatory response </a:t>
            </a:r>
            <a:r>
              <a:rPr lang="en-US" sz="3200" b="1" dirty="0" smtClean="0"/>
              <a:t>[13-17]. </a:t>
            </a:r>
          </a:p>
          <a:p>
            <a:pPr algn="l" rtl="0"/>
            <a:r>
              <a:rPr lang="en-US" sz="3200" b="1" dirty="0" smtClean="0"/>
              <a:t>As an example, </a:t>
            </a:r>
            <a:r>
              <a:rPr lang="en-US" sz="3200" b="1" u="sng" dirty="0" smtClean="0"/>
              <a:t>in two case series of solid organ transplant recipients in New York City, fever was a presenting symptom in </a:t>
            </a:r>
            <a:r>
              <a:rPr lang="en-US" sz="3200" b="1" u="sng" dirty="0" smtClean="0">
                <a:solidFill>
                  <a:srgbClr val="FF0000"/>
                </a:solidFill>
              </a:rPr>
              <a:t>only 58 to 70 percent </a:t>
            </a:r>
            <a:r>
              <a:rPr lang="en-US" sz="3200" b="1" dirty="0" smtClean="0"/>
              <a:t>[14,15]. </a:t>
            </a:r>
          </a:p>
          <a:p>
            <a:pPr algn="l" rtl="0"/>
            <a:r>
              <a:rPr lang="en-US" sz="3200" b="1" u="sng" dirty="0" err="1" smtClean="0">
                <a:solidFill>
                  <a:srgbClr val="00B050"/>
                </a:solidFill>
              </a:rPr>
              <a:t>Lymphopenia</a:t>
            </a:r>
            <a:r>
              <a:rPr lang="en-US" sz="3200" b="1" u="sng" dirty="0" smtClean="0">
                <a:solidFill>
                  <a:srgbClr val="00B050"/>
                </a:solidFill>
              </a:rPr>
              <a:t> is also common</a:t>
            </a:r>
            <a:r>
              <a:rPr lang="en-US" sz="3200" b="1" dirty="0" smtClean="0"/>
              <a:t> and may be more profound than in </a:t>
            </a:r>
            <a:r>
              <a:rPr lang="en-US" sz="3200" b="1" dirty="0" err="1" smtClean="0"/>
              <a:t>nontransplant</a:t>
            </a:r>
            <a:r>
              <a:rPr lang="en-US" sz="3200" b="1" dirty="0" smtClean="0"/>
              <a:t> patients with COVID-19 [15,17].</a:t>
            </a:r>
            <a:endParaRPr lang="fa-IR" sz="3200" b="1" dirty="0"/>
          </a:p>
        </p:txBody>
      </p:sp>
    </p:spTree>
    <p:extLst>
      <p:ext uri="{BB962C8B-B14F-4D97-AF65-F5344CB8AC3E}">
        <p14:creationId xmlns:p14="http://schemas.microsoft.com/office/powerpoint/2010/main" val="1028629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3015" y="107218"/>
            <a:ext cx="10515600" cy="1325563"/>
          </a:xfrm>
        </p:spPr>
        <p:txBody>
          <a:bodyPr/>
          <a:lstStyle/>
          <a:p>
            <a:pPr algn="ctr"/>
            <a:r>
              <a:rPr lang="en-US" dirty="0">
                <a:solidFill>
                  <a:srgbClr val="FF0000"/>
                </a:solidFill>
              </a:rPr>
              <a:t>INTRODUCTION</a:t>
            </a:r>
            <a:br>
              <a:rPr lang="en-US" dirty="0">
                <a:solidFill>
                  <a:srgbClr val="FF0000"/>
                </a:solidFill>
              </a:rPr>
            </a:br>
            <a:endParaRPr lang="fa-IR" dirty="0">
              <a:solidFill>
                <a:srgbClr val="FF0000"/>
              </a:solidFill>
            </a:endParaRPr>
          </a:p>
        </p:txBody>
      </p:sp>
      <p:sp>
        <p:nvSpPr>
          <p:cNvPr id="3" name="Rectangle 2"/>
          <p:cNvSpPr/>
          <p:nvPr/>
        </p:nvSpPr>
        <p:spPr>
          <a:xfrm>
            <a:off x="515815" y="1320984"/>
            <a:ext cx="11429999" cy="3539430"/>
          </a:xfrm>
          <a:prstGeom prst="rect">
            <a:avLst/>
          </a:prstGeom>
        </p:spPr>
        <p:txBody>
          <a:bodyPr wrap="square">
            <a:spAutoFit/>
          </a:bodyPr>
          <a:lstStyle/>
          <a:p>
            <a:pPr algn="l" rtl="0"/>
            <a:r>
              <a:rPr lang="en-US" sz="3200" b="1" dirty="0" smtClean="0"/>
              <a:t>Solid organ transplant recipients </a:t>
            </a:r>
            <a:r>
              <a:rPr lang="en-US" sz="3200" dirty="0" smtClean="0"/>
              <a:t>may be at </a:t>
            </a:r>
            <a:r>
              <a:rPr lang="en-US" sz="3200" dirty="0" smtClean="0">
                <a:solidFill>
                  <a:srgbClr val="7030A0"/>
                </a:solidFill>
              </a:rPr>
              <a:t>increased risk for COVID-19 </a:t>
            </a:r>
            <a:r>
              <a:rPr lang="en-US" sz="3200" u="sng" dirty="0" smtClean="0">
                <a:solidFill>
                  <a:srgbClr val="7030A0"/>
                </a:solidFill>
              </a:rPr>
              <a:t>because they are immunosuppressed </a:t>
            </a:r>
            <a:r>
              <a:rPr lang="en-US" sz="3200" dirty="0" smtClean="0">
                <a:solidFill>
                  <a:srgbClr val="7030A0"/>
                </a:solidFill>
              </a:rPr>
              <a:t>and have </a:t>
            </a:r>
            <a:r>
              <a:rPr lang="en-US" sz="3200" u="sng" dirty="0" smtClean="0">
                <a:solidFill>
                  <a:srgbClr val="7030A0"/>
                </a:solidFill>
              </a:rPr>
              <a:t>frequent contact with the health care system</a:t>
            </a:r>
            <a:r>
              <a:rPr lang="en-US" sz="3200" dirty="0" smtClean="0"/>
              <a:t>. </a:t>
            </a:r>
          </a:p>
          <a:p>
            <a:pPr algn="l" rtl="0"/>
            <a:r>
              <a:rPr lang="en-US" sz="3200" b="1" u="sng" dirty="0" smtClean="0">
                <a:solidFill>
                  <a:srgbClr val="FF0000"/>
                </a:solidFill>
              </a:rPr>
              <a:t>There is also a theoretical risk of transmission of SARS-CoV-2 </a:t>
            </a:r>
            <a:r>
              <a:rPr lang="en-US" sz="3200" u="sng" dirty="0" smtClean="0">
                <a:solidFill>
                  <a:srgbClr val="FF0000"/>
                </a:solidFill>
              </a:rPr>
              <a:t>(the </a:t>
            </a:r>
            <a:r>
              <a:rPr lang="en-US" sz="3200" dirty="0" smtClean="0"/>
              <a:t>virus that causes COVID-19) </a:t>
            </a:r>
            <a:r>
              <a:rPr lang="en-US" sz="3200" u="sng" dirty="0" smtClean="0">
                <a:solidFill>
                  <a:srgbClr val="FF0000"/>
                </a:solidFill>
              </a:rPr>
              <a:t>with organ transplantation</a:t>
            </a:r>
            <a:r>
              <a:rPr lang="en-US" sz="3200" dirty="0" smtClean="0"/>
              <a:t>, </a:t>
            </a:r>
            <a:r>
              <a:rPr lang="en-US" sz="3200" b="1" dirty="0" smtClean="0"/>
              <a:t>although no cases of organ transplant-transmitted infection have been described to date.</a:t>
            </a:r>
          </a:p>
        </p:txBody>
      </p:sp>
    </p:spTree>
    <p:extLst>
      <p:ext uri="{BB962C8B-B14F-4D97-AF65-F5344CB8AC3E}">
        <p14:creationId xmlns:p14="http://schemas.microsoft.com/office/powerpoint/2010/main" val="17978344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0261" y="-46038"/>
            <a:ext cx="10515600" cy="1077669"/>
          </a:xfrm>
        </p:spPr>
        <p:txBody>
          <a:bodyPr/>
          <a:lstStyle/>
          <a:p>
            <a:pPr algn="ctr"/>
            <a:r>
              <a:rPr lang="en-US" b="1" dirty="0">
                <a:solidFill>
                  <a:srgbClr val="FF0000"/>
                </a:solidFill>
              </a:rPr>
              <a:t>Severity of illness </a:t>
            </a:r>
            <a:r>
              <a:rPr lang="en-US" dirty="0">
                <a:solidFill>
                  <a:srgbClr val="FF0000"/>
                </a:solidFill>
              </a:rPr>
              <a:t>— </a:t>
            </a:r>
            <a:endParaRPr lang="fa-IR" dirty="0">
              <a:solidFill>
                <a:srgbClr val="FF0000"/>
              </a:solidFill>
            </a:endParaRPr>
          </a:p>
        </p:txBody>
      </p:sp>
      <p:sp>
        <p:nvSpPr>
          <p:cNvPr id="3" name="Rectangle 2"/>
          <p:cNvSpPr/>
          <p:nvPr/>
        </p:nvSpPr>
        <p:spPr>
          <a:xfrm>
            <a:off x="410307" y="810602"/>
            <a:ext cx="11535507" cy="4955203"/>
          </a:xfrm>
          <a:prstGeom prst="rect">
            <a:avLst/>
          </a:prstGeom>
        </p:spPr>
        <p:txBody>
          <a:bodyPr wrap="square">
            <a:spAutoFit/>
          </a:bodyPr>
          <a:lstStyle/>
          <a:p>
            <a:pPr algn="l" rtl="0"/>
            <a:r>
              <a:rPr lang="en-US" sz="3200" b="1" u="sng" dirty="0" smtClean="0"/>
              <a:t>It is unclear if solid organ transplant recipients have a higher risk of severe disease compared with </a:t>
            </a:r>
            <a:r>
              <a:rPr lang="en-US" sz="3200" b="1" u="sng" dirty="0" err="1" smtClean="0"/>
              <a:t>nontransplant</a:t>
            </a:r>
            <a:r>
              <a:rPr lang="en-US" sz="3200" b="1" u="sng" dirty="0" smtClean="0"/>
              <a:t> patients if infected with SARS-CoV-2</a:t>
            </a:r>
            <a:r>
              <a:rPr lang="en-US" sz="3200" b="1" dirty="0" smtClean="0"/>
              <a:t>. </a:t>
            </a:r>
          </a:p>
          <a:p>
            <a:pPr algn="l" rtl="0"/>
            <a:r>
              <a:rPr lang="en-US" sz="3200" b="1" u="sng" dirty="0" smtClean="0">
                <a:solidFill>
                  <a:srgbClr val="00B050"/>
                </a:solidFill>
              </a:rPr>
              <a:t>Many solid organ transplant recipients have medical comorbidities </a:t>
            </a:r>
            <a:r>
              <a:rPr lang="en-US" sz="3200" b="1" dirty="0" smtClean="0"/>
              <a:t>(</a:t>
            </a:r>
            <a:r>
              <a:rPr lang="en-US" sz="3200" b="1" dirty="0" err="1" smtClean="0"/>
              <a:t>eg</a:t>
            </a:r>
            <a:r>
              <a:rPr lang="en-US" sz="3200" b="1" dirty="0" smtClean="0"/>
              <a:t>, hypertension, diabetes mellitus, chronic kidney disease, cardiovascular disease) </a:t>
            </a:r>
            <a:r>
              <a:rPr lang="en-US" sz="3200" b="1" u="sng" dirty="0" smtClean="0">
                <a:solidFill>
                  <a:srgbClr val="00B050"/>
                </a:solidFill>
              </a:rPr>
              <a:t>that have been associated with more severe COVID-19 disease and mortality</a:t>
            </a:r>
            <a:r>
              <a:rPr lang="en-US" sz="3200" b="1" dirty="0" smtClean="0"/>
              <a:t>, which makes the attributable impact of solid organ transplantation on disease severity difficult to assess.</a:t>
            </a:r>
          </a:p>
          <a:p>
            <a:pPr algn="l" rtl="0"/>
            <a:endParaRPr lang="en-US" sz="2800" b="1" dirty="0" smtClean="0"/>
          </a:p>
        </p:txBody>
      </p:sp>
    </p:spTree>
    <p:extLst>
      <p:ext uri="{BB962C8B-B14F-4D97-AF65-F5344CB8AC3E}">
        <p14:creationId xmlns:p14="http://schemas.microsoft.com/office/powerpoint/2010/main" val="6579329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Rectangle 2"/>
          <p:cNvSpPr/>
          <p:nvPr/>
        </p:nvSpPr>
        <p:spPr>
          <a:xfrm>
            <a:off x="433754" y="1840524"/>
            <a:ext cx="11136923" cy="2062103"/>
          </a:xfrm>
          <a:prstGeom prst="rect">
            <a:avLst/>
          </a:prstGeom>
        </p:spPr>
        <p:txBody>
          <a:bodyPr wrap="square">
            <a:spAutoFit/>
          </a:bodyPr>
          <a:lstStyle/>
          <a:p>
            <a:pPr algn="l" rtl="0"/>
            <a:r>
              <a:rPr lang="en-US" sz="3200" b="1" dirty="0"/>
              <a:t>Limited data suggest that solid organ transplant recipients with SARS-CoV-2 infection may have severe disease, similar to that described in non-solid organ transplant patients with serious underlying </a:t>
            </a:r>
            <a:r>
              <a:rPr lang="en-US" sz="3200" b="1" dirty="0" smtClean="0"/>
              <a:t>comorbidities.</a:t>
            </a:r>
            <a:endParaRPr lang="en-US" sz="3200" dirty="0"/>
          </a:p>
        </p:txBody>
      </p:sp>
    </p:spTree>
    <p:extLst>
      <p:ext uri="{BB962C8B-B14F-4D97-AF65-F5344CB8AC3E}">
        <p14:creationId xmlns:p14="http://schemas.microsoft.com/office/powerpoint/2010/main" val="5332575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Rectangle 2"/>
          <p:cNvSpPr/>
          <p:nvPr/>
        </p:nvSpPr>
        <p:spPr>
          <a:xfrm>
            <a:off x="410307" y="1027906"/>
            <a:ext cx="11113477" cy="5016758"/>
          </a:xfrm>
          <a:prstGeom prst="rect">
            <a:avLst/>
          </a:prstGeom>
        </p:spPr>
        <p:txBody>
          <a:bodyPr wrap="square">
            <a:spAutoFit/>
          </a:bodyPr>
          <a:lstStyle/>
          <a:p>
            <a:pPr algn="l" rtl="0"/>
            <a:r>
              <a:rPr lang="en-US" sz="3200" dirty="0"/>
              <a:t>●</a:t>
            </a:r>
            <a:r>
              <a:rPr lang="en-US" sz="3200" b="1" dirty="0"/>
              <a:t>In a study of 482 solid organ transplant recipients (318 kidney or kidney/pancreas, 73 liver, 57 heart, and 30 lung), 78 percent required hospitalization [22]. </a:t>
            </a:r>
            <a:endParaRPr lang="en-US" sz="3200" b="1" dirty="0" smtClean="0"/>
          </a:p>
          <a:p>
            <a:pPr algn="l" rtl="0"/>
            <a:r>
              <a:rPr lang="en-US" sz="3200" b="1" dirty="0" smtClean="0"/>
              <a:t>Among </a:t>
            </a:r>
            <a:r>
              <a:rPr lang="en-US" sz="3200" b="1" dirty="0"/>
              <a:t>hospitalized patients, </a:t>
            </a:r>
            <a:r>
              <a:rPr lang="en-US" sz="3200" b="1" u="sng" dirty="0"/>
              <a:t>39 percent required intensive care unit (ICU) care</a:t>
            </a:r>
            <a:r>
              <a:rPr lang="en-US" sz="3200" b="1" dirty="0"/>
              <a:t>, and </a:t>
            </a:r>
            <a:r>
              <a:rPr lang="en-US" sz="3200" b="1" u="sng" dirty="0"/>
              <a:t>31 percent required mechanical ventilation; 21 percent died by 28 days after diagnosis. </a:t>
            </a:r>
            <a:endParaRPr lang="en-US" sz="3200" b="1" u="sng" dirty="0" smtClean="0"/>
          </a:p>
          <a:p>
            <a:pPr algn="l" rtl="0"/>
            <a:r>
              <a:rPr lang="en-US" sz="3200" b="1" u="sng" dirty="0" smtClean="0">
                <a:solidFill>
                  <a:schemeClr val="accent4">
                    <a:lumMod val="50000"/>
                  </a:schemeClr>
                </a:solidFill>
              </a:rPr>
              <a:t>Factors </a:t>
            </a:r>
            <a:r>
              <a:rPr lang="en-US" sz="3200" b="1" u="sng" dirty="0">
                <a:solidFill>
                  <a:schemeClr val="accent4">
                    <a:lumMod val="50000"/>
                  </a:schemeClr>
                </a:solidFill>
              </a:rPr>
              <a:t>associated with mortality included age &gt;65 years; specific comorbidities such as congestive heart failure, chronic lung disease, and obesity; and certain findings, such as </a:t>
            </a:r>
            <a:r>
              <a:rPr lang="en-US" sz="3200" b="1" u="sng" dirty="0" err="1">
                <a:solidFill>
                  <a:schemeClr val="accent4">
                    <a:lumMod val="50000"/>
                  </a:schemeClr>
                </a:solidFill>
              </a:rPr>
              <a:t>lymphopenia</a:t>
            </a:r>
            <a:r>
              <a:rPr lang="en-US" sz="3200" b="1" u="sng" dirty="0">
                <a:solidFill>
                  <a:schemeClr val="accent4">
                    <a:lumMod val="50000"/>
                  </a:schemeClr>
                </a:solidFill>
              </a:rPr>
              <a:t> and abnormal chest imaging.</a:t>
            </a:r>
          </a:p>
        </p:txBody>
      </p:sp>
    </p:spTree>
    <p:extLst>
      <p:ext uri="{BB962C8B-B14F-4D97-AF65-F5344CB8AC3E}">
        <p14:creationId xmlns:p14="http://schemas.microsoft.com/office/powerpoint/2010/main" val="7787729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Rectangle 2"/>
          <p:cNvSpPr/>
          <p:nvPr/>
        </p:nvSpPr>
        <p:spPr>
          <a:xfrm>
            <a:off x="269630" y="601957"/>
            <a:ext cx="11652739" cy="5509200"/>
          </a:xfrm>
          <a:prstGeom prst="rect">
            <a:avLst/>
          </a:prstGeom>
        </p:spPr>
        <p:txBody>
          <a:bodyPr wrap="square">
            <a:spAutoFit/>
          </a:bodyPr>
          <a:lstStyle/>
          <a:p>
            <a:pPr algn="l" rtl="0"/>
            <a:r>
              <a:rPr lang="en-US" sz="3200" b="1" u="sng" dirty="0" smtClean="0"/>
              <a:t>Similar findings were reported in another study of 279 kidney transplant recipients with COVID-19 from the French Registry of Solid Organ Transplant Recipients, of whom 106 (46 percent) had severe disease [17]. </a:t>
            </a:r>
          </a:p>
          <a:p>
            <a:pPr algn="l" rtl="0"/>
            <a:r>
              <a:rPr lang="en-US" sz="3200" b="1" u="sng" dirty="0" smtClean="0"/>
              <a:t>Among the 243 patients who were hospitalized, 36 percent required admission to the ICU, approximately 30 percent required mechanical ventilation, and 44 percent developed acute kidney injury; the 30-day mortality rate was 23 percent</a:t>
            </a:r>
            <a:r>
              <a:rPr lang="en-US" sz="3200" b="1" dirty="0" smtClean="0"/>
              <a:t>. </a:t>
            </a:r>
          </a:p>
          <a:p>
            <a:pPr algn="l" rtl="0"/>
            <a:r>
              <a:rPr lang="en-US" sz="3200" b="1" dirty="0" smtClean="0">
                <a:solidFill>
                  <a:schemeClr val="accent4">
                    <a:lumMod val="50000"/>
                  </a:schemeClr>
                </a:solidFill>
              </a:rPr>
              <a:t>Higher body mass index, fever, and dyspnea were associated with severe disease, while age over 60 years, cardiovascular disease, and dyspnea were associated with mortality.</a:t>
            </a:r>
          </a:p>
        </p:txBody>
      </p:sp>
    </p:spTree>
    <p:extLst>
      <p:ext uri="{BB962C8B-B14F-4D97-AF65-F5344CB8AC3E}">
        <p14:creationId xmlns:p14="http://schemas.microsoft.com/office/powerpoint/2010/main" val="40576807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0"/>
            <a:ext cx="10515600" cy="607890"/>
          </a:xfrm>
        </p:spPr>
        <p:txBody>
          <a:bodyPr>
            <a:normAutofit fontScale="90000"/>
          </a:bodyPr>
          <a:lstStyle/>
          <a:p>
            <a:pPr algn="ctr"/>
            <a:r>
              <a:rPr lang="en-US" b="1" dirty="0">
                <a:solidFill>
                  <a:srgbClr val="FF0000"/>
                </a:solidFill>
              </a:rPr>
              <a:t>Effect of immunosuppression — </a:t>
            </a:r>
            <a:endParaRPr lang="fa-IR" b="1" dirty="0">
              <a:solidFill>
                <a:srgbClr val="FF0000"/>
              </a:solidFill>
            </a:endParaRPr>
          </a:p>
        </p:txBody>
      </p:sp>
      <p:sp>
        <p:nvSpPr>
          <p:cNvPr id="3" name="Rectangle 2"/>
          <p:cNvSpPr/>
          <p:nvPr/>
        </p:nvSpPr>
        <p:spPr>
          <a:xfrm>
            <a:off x="216875" y="842351"/>
            <a:ext cx="11758247" cy="3539430"/>
          </a:xfrm>
          <a:prstGeom prst="rect">
            <a:avLst/>
          </a:prstGeom>
        </p:spPr>
        <p:txBody>
          <a:bodyPr wrap="square">
            <a:spAutoFit/>
          </a:bodyPr>
          <a:lstStyle/>
          <a:p>
            <a:pPr algn="l" rtl="0"/>
            <a:r>
              <a:rPr lang="en-US" sz="3200" b="1" dirty="0" smtClean="0"/>
              <a:t>The impact of immunosuppression in the solid organ transplant population on COVID-19 disease severity remains unclear. </a:t>
            </a:r>
          </a:p>
          <a:p>
            <a:pPr algn="l" rtl="0"/>
            <a:r>
              <a:rPr lang="en-US" sz="3200" b="1" u="sng" dirty="0" smtClean="0">
                <a:solidFill>
                  <a:srgbClr val="00B050"/>
                </a:solidFill>
              </a:rPr>
              <a:t>The pathogenesis of COVID-19 appears to represent an interplay between </a:t>
            </a:r>
            <a:r>
              <a:rPr lang="en-US" sz="3200" b="1" u="sng" dirty="0" smtClean="0">
                <a:solidFill>
                  <a:srgbClr val="0070C0"/>
                </a:solidFill>
              </a:rPr>
              <a:t>direct virally mediated injury </a:t>
            </a:r>
            <a:r>
              <a:rPr lang="en-US" sz="3200" b="1" u="sng" dirty="0" smtClean="0">
                <a:solidFill>
                  <a:srgbClr val="00B050"/>
                </a:solidFill>
              </a:rPr>
              <a:t>and the </a:t>
            </a:r>
            <a:r>
              <a:rPr lang="en-US" sz="3200" b="1" u="sng" dirty="0" smtClean="0">
                <a:solidFill>
                  <a:srgbClr val="0070C0"/>
                </a:solidFill>
              </a:rPr>
              <a:t>associated host response</a:t>
            </a:r>
            <a:r>
              <a:rPr lang="en-US" sz="3200" b="1" dirty="0" smtClean="0"/>
              <a:t>, with experimental data suggesting that a </a:t>
            </a:r>
            <a:r>
              <a:rPr lang="en-US" sz="3200" b="1" u="sng" dirty="0" err="1" smtClean="0">
                <a:solidFill>
                  <a:srgbClr val="0070C0"/>
                </a:solidFill>
              </a:rPr>
              <a:t>dysregulated</a:t>
            </a:r>
            <a:r>
              <a:rPr lang="en-US" sz="3200" b="1" u="sng" dirty="0" smtClean="0">
                <a:solidFill>
                  <a:srgbClr val="0070C0"/>
                </a:solidFill>
              </a:rPr>
              <a:t> and </a:t>
            </a:r>
            <a:r>
              <a:rPr lang="en-US" sz="3200" b="1" u="sng" dirty="0" err="1" smtClean="0">
                <a:solidFill>
                  <a:srgbClr val="0070C0"/>
                </a:solidFill>
              </a:rPr>
              <a:t>hyperintense</a:t>
            </a:r>
            <a:r>
              <a:rPr lang="en-US" sz="3200" b="1" u="sng" dirty="0" smtClean="0">
                <a:solidFill>
                  <a:srgbClr val="0070C0"/>
                </a:solidFill>
              </a:rPr>
              <a:t> immune response </a:t>
            </a:r>
            <a:r>
              <a:rPr lang="en-US" sz="3200" b="1" u="sng" dirty="0" smtClean="0"/>
              <a:t>may mediate more severe disease .</a:t>
            </a:r>
            <a:endParaRPr lang="fa-IR" sz="3200" b="1" u="sng" dirty="0"/>
          </a:p>
        </p:txBody>
      </p:sp>
    </p:spTree>
    <p:extLst>
      <p:ext uri="{BB962C8B-B14F-4D97-AF65-F5344CB8AC3E}">
        <p14:creationId xmlns:p14="http://schemas.microsoft.com/office/powerpoint/2010/main" val="6803462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Rectangle 2"/>
          <p:cNvSpPr/>
          <p:nvPr/>
        </p:nvSpPr>
        <p:spPr>
          <a:xfrm>
            <a:off x="504092" y="1690688"/>
            <a:ext cx="11078308" cy="4031873"/>
          </a:xfrm>
          <a:prstGeom prst="rect">
            <a:avLst/>
          </a:prstGeom>
        </p:spPr>
        <p:txBody>
          <a:bodyPr wrap="square">
            <a:spAutoFit/>
          </a:bodyPr>
          <a:lstStyle/>
          <a:p>
            <a:pPr algn="l" rtl="0"/>
            <a:r>
              <a:rPr lang="en-US" sz="3200" b="1" dirty="0" smtClean="0">
                <a:solidFill>
                  <a:srgbClr val="0070C0"/>
                </a:solidFill>
              </a:rPr>
              <a:t>Since </a:t>
            </a:r>
            <a:r>
              <a:rPr lang="en-US" sz="3200" b="1" u="sng" dirty="0">
                <a:solidFill>
                  <a:srgbClr val="0070C0"/>
                </a:solidFill>
              </a:rPr>
              <a:t>immunosuppressive agents modulate several aspects of the host immune response</a:t>
            </a:r>
            <a:r>
              <a:rPr lang="en-US" sz="3200" b="1" dirty="0">
                <a:solidFill>
                  <a:srgbClr val="0070C0"/>
                </a:solidFill>
              </a:rPr>
              <a:t>, the severity of COVID-19 could potentially be affected by the </a:t>
            </a:r>
            <a:r>
              <a:rPr lang="en-US" sz="3200" b="1" u="sng" dirty="0">
                <a:solidFill>
                  <a:srgbClr val="0070C0"/>
                </a:solidFill>
              </a:rPr>
              <a:t>type, combinations, and intensity of immunosuppression</a:t>
            </a:r>
            <a:r>
              <a:rPr lang="en-US" sz="3200" b="1" u="sng" dirty="0" smtClean="0">
                <a:solidFill>
                  <a:srgbClr val="0070C0"/>
                </a:solidFill>
              </a:rPr>
              <a:t>.</a:t>
            </a:r>
          </a:p>
          <a:p>
            <a:pPr algn="l" rtl="0"/>
            <a:r>
              <a:rPr lang="en-US" sz="3200" dirty="0" smtClean="0"/>
              <a:t> </a:t>
            </a:r>
            <a:r>
              <a:rPr lang="en-US" sz="3200" b="1" dirty="0"/>
              <a:t>As an example, </a:t>
            </a:r>
            <a:r>
              <a:rPr lang="en-US" sz="3200" b="1" u="sng" dirty="0"/>
              <a:t>certain immunosuppressive medications can either directly (</a:t>
            </a:r>
            <a:r>
              <a:rPr lang="en-US" sz="3200" b="1" u="sng" dirty="0" err="1"/>
              <a:t>eg</a:t>
            </a:r>
            <a:r>
              <a:rPr lang="en-US" sz="3200" b="1" u="sng" dirty="0"/>
              <a:t>, lymphocyte-depleting antibodies) or indirectly (</a:t>
            </a:r>
            <a:r>
              <a:rPr lang="en-US" sz="3200" b="1" u="sng" dirty="0" err="1"/>
              <a:t>eg</a:t>
            </a:r>
            <a:r>
              <a:rPr lang="en-US" sz="3200" b="1" u="sng" dirty="0"/>
              <a:t>, antimetabolites) cause </a:t>
            </a:r>
            <a:r>
              <a:rPr lang="en-US" sz="3200" b="1" u="sng" dirty="0" err="1"/>
              <a:t>lymphopenia</a:t>
            </a:r>
            <a:r>
              <a:rPr lang="en-US" sz="3200" b="1" dirty="0"/>
              <a:t>, </a:t>
            </a:r>
            <a:r>
              <a:rPr lang="en-US" sz="3200" b="1" dirty="0">
                <a:solidFill>
                  <a:srgbClr val="0070C0"/>
                </a:solidFill>
              </a:rPr>
              <a:t>which is a reported risk factor for severe COVID-19 illness. </a:t>
            </a:r>
          </a:p>
        </p:txBody>
      </p:sp>
    </p:spTree>
    <p:extLst>
      <p:ext uri="{BB962C8B-B14F-4D97-AF65-F5344CB8AC3E}">
        <p14:creationId xmlns:p14="http://schemas.microsoft.com/office/powerpoint/2010/main" val="17532824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Rectangle 2"/>
          <p:cNvSpPr/>
          <p:nvPr/>
        </p:nvSpPr>
        <p:spPr>
          <a:xfrm>
            <a:off x="586153" y="1055077"/>
            <a:ext cx="11136923" cy="4524315"/>
          </a:xfrm>
          <a:prstGeom prst="rect">
            <a:avLst/>
          </a:prstGeom>
        </p:spPr>
        <p:txBody>
          <a:bodyPr wrap="square">
            <a:spAutoFit/>
          </a:bodyPr>
          <a:lstStyle/>
          <a:p>
            <a:pPr algn="l" rtl="0"/>
            <a:r>
              <a:rPr lang="en-US" sz="3200" b="1" u="sng" dirty="0">
                <a:solidFill>
                  <a:srgbClr val="0070C0"/>
                </a:solidFill>
              </a:rPr>
              <a:t>Specific agents that have been independently associated with decreased immune responses to vaccines </a:t>
            </a:r>
            <a:r>
              <a:rPr lang="en-US" sz="3200" b="1" dirty="0"/>
              <a:t>(</a:t>
            </a:r>
            <a:r>
              <a:rPr lang="en-US" sz="3200" b="1" dirty="0" err="1"/>
              <a:t>eg</a:t>
            </a:r>
            <a:r>
              <a:rPr lang="en-US" sz="3200" b="1" dirty="0"/>
              <a:t>, mammalian </a:t>
            </a:r>
            <a:r>
              <a:rPr lang="en-US" sz="3200" b="1" dirty="0" smtClean="0"/>
              <a:t>target </a:t>
            </a:r>
            <a:r>
              <a:rPr lang="en-US" sz="3200" b="1" dirty="0"/>
              <a:t>of </a:t>
            </a:r>
            <a:r>
              <a:rPr lang="en-US" sz="3200" b="1" dirty="0" err="1"/>
              <a:t>rapamycin</a:t>
            </a:r>
            <a:r>
              <a:rPr lang="en-US" sz="3200" b="1" dirty="0"/>
              <a:t> [</a:t>
            </a:r>
            <a:r>
              <a:rPr lang="en-US" sz="3200" b="1" dirty="0" err="1"/>
              <a:t>mTOR</a:t>
            </a:r>
            <a:r>
              <a:rPr lang="en-US" sz="3200" b="1" dirty="0"/>
              <a:t>] inhibitors, </a:t>
            </a:r>
            <a:r>
              <a:rPr lang="en-US" sz="3200" b="1" dirty="0" err="1"/>
              <a:t>mycophenolate</a:t>
            </a:r>
            <a:r>
              <a:rPr lang="en-US" sz="3200" b="1" dirty="0"/>
              <a:t>) could theoretically impair the ability to develop an adequate immune response to natural infection</a:t>
            </a:r>
            <a:r>
              <a:rPr lang="en-US" sz="3200" dirty="0" smtClean="0"/>
              <a:t>.</a:t>
            </a:r>
          </a:p>
          <a:p>
            <a:pPr algn="l" rtl="0"/>
            <a:r>
              <a:rPr lang="en-US" sz="3200" dirty="0" smtClean="0"/>
              <a:t> </a:t>
            </a:r>
            <a:r>
              <a:rPr lang="en-US" sz="3200" b="1" dirty="0">
                <a:solidFill>
                  <a:srgbClr val="0070C0"/>
                </a:solidFill>
              </a:rPr>
              <a:t>Conversely, some experimental data suggest that </a:t>
            </a:r>
            <a:r>
              <a:rPr lang="en-US" sz="3200" b="1" dirty="0" err="1">
                <a:solidFill>
                  <a:srgbClr val="0070C0"/>
                </a:solidFill>
              </a:rPr>
              <a:t>mTOR</a:t>
            </a:r>
            <a:r>
              <a:rPr lang="en-US" sz="3200" b="1" dirty="0">
                <a:solidFill>
                  <a:srgbClr val="0070C0"/>
                </a:solidFill>
              </a:rPr>
              <a:t> inhibitors may have some biological activity against </a:t>
            </a:r>
            <a:r>
              <a:rPr lang="en-US" sz="3200" b="1" dirty="0" smtClean="0">
                <a:solidFill>
                  <a:srgbClr val="0070C0"/>
                </a:solidFill>
              </a:rPr>
              <a:t>SARS-CoV-2. </a:t>
            </a:r>
            <a:r>
              <a:rPr lang="en-US" sz="3200" b="1" u="sng" dirty="0"/>
              <a:t>Additional studies are required to determine the impact of specific immunosuppressive agents on the course of COVID-19.</a:t>
            </a:r>
          </a:p>
        </p:txBody>
      </p:sp>
    </p:spTree>
    <p:extLst>
      <p:ext uri="{BB962C8B-B14F-4D97-AF65-F5344CB8AC3E}">
        <p14:creationId xmlns:p14="http://schemas.microsoft.com/office/powerpoint/2010/main" val="24710027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3031" y="475639"/>
            <a:ext cx="10515600" cy="549275"/>
          </a:xfrm>
        </p:spPr>
        <p:txBody>
          <a:bodyPr>
            <a:normAutofit fontScale="90000"/>
          </a:bodyPr>
          <a:lstStyle/>
          <a:p>
            <a:pPr algn="ctr" rtl="0"/>
            <a:r>
              <a:rPr lang="en-US" b="1" dirty="0">
                <a:solidFill>
                  <a:srgbClr val="FF0000"/>
                </a:solidFill>
              </a:rPr>
              <a:t>Diagnosis — </a:t>
            </a:r>
            <a:endParaRPr lang="fa-IR" b="1" dirty="0">
              <a:solidFill>
                <a:srgbClr val="FF0000"/>
              </a:solidFill>
            </a:endParaRPr>
          </a:p>
        </p:txBody>
      </p:sp>
      <p:sp>
        <p:nvSpPr>
          <p:cNvPr id="3" name="Rectangle 2"/>
          <p:cNvSpPr/>
          <p:nvPr/>
        </p:nvSpPr>
        <p:spPr>
          <a:xfrm>
            <a:off x="386862" y="1294544"/>
            <a:ext cx="11570676" cy="3046988"/>
          </a:xfrm>
          <a:prstGeom prst="rect">
            <a:avLst/>
          </a:prstGeom>
        </p:spPr>
        <p:txBody>
          <a:bodyPr wrap="square">
            <a:spAutoFit/>
          </a:bodyPr>
          <a:lstStyle/>
          <a:p>
            <a:pPr algn="l" rtl="0"/>
            <a:r>
              <a:rPr lang="en-US" sz="3200" b="1" dirty="0" smtClean="0"/>
              <a:t>Criteria for testing for COVID-19 in solid organ transplant recipients are similar to those for the general population. However, clinicians should have a higher index of suspicion of infection, as is generally recommended for immunosuppressed individuals (table 1):</a:t>
            </a:r>
          </a:p>
          <a:p>
            <a:pPr algn="l" rtl="0"/>
            <a:r>
              <a:rPr lang="en-US" sz="3200" b="1" dirty="0" smtClean="0"/>
              <a:t>●For solid organ transplant recipients with suspected COVID-19 who are hospitalized, testing is recommended.</a:t>
            </a:r>
          </a:p>
        </p:txBody>
      </p:sp>
    </p:spTree>
    <p:extLst>
      <p:ext uri="{BB962C8B-B14F-4D97-AF65-F5344CB8AC3E}">
        <p14:creationId xmlns:p14="http://schemas.microsoft.com/office/powerpoint/2010/main" val="24845194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Rectangle 2"/>
          <p:cNvSpPr/>
          <p:nvPr/>
        </p:nvSpPr>
        <p:spPr>
          <a:xfrm>
            <a:off x="515815" y="1690689"/>
            <a:ext cx="11172093" cy="4524315"/>
          </a:xfrm>
          <a:prstGeom prst="rect">
            <a:avLst/>
          </a:prstGeom>
        </p:spPr>
        <p:txBody>
          <a:bodyPr wrap="square">
            <a:spAutoFit/>
          </a:bodyPr>
          <a:lstStyle/>
          <a:p>
            <a:pPr algn="l" rtl="0"/>
            <a:r>
              <a:rPr lang="en-US" sz="3200" b="1" dirty="0"/>
              <a:t>●For solid organ transplant recipients with mild symptoms, optimal practice is not defined. While some favor testing all such patients based upon the potential for rapid disease progression, others favor making a clinical diagnosis and monitoring the patient at home. </a:t>
            </a:r>
            <a:r>
              <a:rPr lang="en-US" sz="3200" b="1" u="sng" dirty="0"/>
              <a:t>Thus, the decision is often individualized based upon local COVID-19 prevalence, available resources, and patient-provider preference.</a:t>
            </a:r>
          </a:p>
          <a:p>
            <a:pPr algn="l" rtl="0"/>
            <a:r>
              <a:rPr lang="en-US" sz="3200" b="1" dirty="0"/>
              <a:t>●</a:t>
            </a:r>
            <a:r>
              <a:rPr lang="en-US" sz="3200" b="1" dirty="0">
                <a:solidFill>
                  <a:srgbClr val="0070C0"/>
                </a:solidFill>
              </a:rPr>
              <a:t>Routine screening of asymptomatic solid organ transplant recipients is not recommended.</a:t>
            </a:r>
          </a:p>
        </p:txBody>
      </p:sp>
    </p:spTree>
    <p:extLst>
      <p:ext uri="{BB962C8B-B14F-4D97-AF65-F5344CB8AC3E}">
        <p14:creationId xmlns:p14="http://schemas.microsoft.com/office/powerpoint/2010/main" val="38984434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077" y="189279"/>
            <a:ext cx="10515600" cy="1325563"/>
          </a:xfrm>
        </p:spPr>
        <p:txBody>
          <a:bodyPr/>
          <a:lstStyle/>
          <a:p>
            <a:pPr algn="ctr"/>
            <a:r>
              <a:rPr lang="en-US" b="1" dirty="0">
                <a:solidFill>
                  <a:srgbClr val="0070C0"/>
                </a:solidFill>
              </a:rPr>
              <a:t>Management</a:t>
            </a:r>
            <a:br>
              <a:rPr lang="en-US" b="1" dirty="0">
                <a:solidFill>
                  <a:srgbClr val="0070C0"/>
                </a:solidFill>
              </a:rPr>
            </a:br>
            <a:endParaRPr lang="fa-IR" b="1" dirty="0">
              <a:solidFill>
                <a:srgbClr val="0070C0"/>
              </a:solidFill>
            </a:endParaRPr>
          </a:p>
        </p:txBody>
      </p:sp>
      <p:sp>
        <p:nvSpPr>
          <p:cNvPr id="3" name="Rectangle 2"/>
          <p:cNvSpPr/>
          <p:nvPr/>
        </p:nvSpPr>
        <p:spPr>
          <a:xfrm>
            <a:off x="304800" y="852060"/>
            <a:ext cx="11558954" cy="4031873"/>
          </a:xfrm>
          <a:prstGeom prst="rect">
            <a:avLst/>
          </a:prstGeom>
        </p:spPr>
        <p:txBody>
          <a:bodyPr wrap="square">
            <a:spAutoFit/>
          </a:bodyPr>
          <a:lstStyle/>
          <a:p>
            <a:pPr algn="l" rtl="0"/>
            <a:endParaRPr lang="en-US" sz="3200" dirty="0" smtClean="0"/>
          </a:p>
          <a:p>
            <a:pPr algn="l" rtl="0"/>
            <a:r>
              <a:rPr lang="en-US" sz="3200" b="1" dirty="0" smtClean="0">
                <a:solidFill>
                  <a:srgbClr val="C00000"/>
                </a:solidFill>
              </a:rPr>
              <a:t>General considerations </a:t>
            </a:r>
            <a:r>
              <a:rPr lang="en-US" sz="3200" dirty="0" smtClean="0"/>
              <a:t>— </a:t>
            </a:r>
            <a:r>
              <a:rPr lang="en-US" sz="3200" b="1" dirty="0" smtClean="0"/>
              <a:t>The approach to the management of acute COVID-19 in solid organ transplant recipients is similar to that for </a:t>
            </a:r>
            <a:r>
              <a:rPr lang="en-US" sz="3200" b="1" dirty="0" err="1" smtClean="0"/>
              <a:t>nontransplant</a:t>
            </a:r>
            <a:r>
              <a:rPr lang="en-US" sz="3200" b="1" dirty="0" smtClean="0"/>
              <a:t> patients.</a:t>
            </a:r>
          </a:p>
          <a:p>
            <a:pPr algn="l" rtl="0"/>
            <a:r>
              <a:rPr lang="en-US" sz="3200" b="1" dirty="0" smtClean="0"/>
              <a:t>All COVID-19-specific therapies (</a:t>
            </a:r>
            <a:r>
              <a:rPr lang="en-US" sz="3200" b="1" dirty="0" err="1" smtClean="0"/>
              <a:t>eg</a:t>
            </a:r>
            <a:r>
              <a:rPr lang="en-US" sz="3200" b="1" dirty="0" smtClean="0"/>
              <a:t>, antivirals, glucocorticoids, other </a:t>
            </a:r>
            <a:r>
              <a:rPr lang="en-US" sz="3200" b="1" dirty="0" err="1" smtClean="0"/>
              <a:t>immunomodulatory</a:t>
            </a:r>
            <a:r>
              <a:rPr lang="en-US" sz="3200" b="1" dirty="0" smtClean="0"/>
              <a:t> agents) are investigational.</a:t>
            </a:r>
            <a:r>
              <a:rPr lang="en-US" sz="3200" dirty="0" smtClean="0"/>
              <a:t> </a:t>
            </a:r>
          </a:p>
          <a:p>
            <a:pPr algn="l" rtl="0"/>
            <a:r>
              <a:rPr lang="en-US" sz="3200" b="1" dirty="0" smtClean="0"/>
              <a:t>Use of these agents is generally limited to hospitalized patients who have or are at risk for severe disease.</a:t>
            </a:r>
          </a:p>
        </p:txBody>
      </p:sp>
    </p:spTree>
    <p:extLst>
      <p:ext uri="{BB962C8B-B14F-4D97-AF65-F5344CB8AC3E}">
        <p14:creationId xmlns:p14="http://schemas.microsoft.com/office/powerpoint/2010/main" val="1960381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6477" y="147178"/>
            <a:ext cx="10515600" cy="1283037"/>
          </a:xfrm>
        </p:spPr>
        <p:txBody>
          <a:bodyPr>
            <a:normAutofit fontScale="90000"/>
          </a:bodyPr>
          <a:lstStyle/>
          <a:p>
            <a:pPr algn="ctr"/>
            <a:r>
              <a:rPr lang="en-US" dirty="0">
                <a:solidFill>
                  <a:srgbClr val="FF0000"/>
                </a:solidFill>
              </a:rPr>
              <a:t>RISK OF TRANSMISSION</a:t>
            </a:r>
            <a:br>
              <a:rPr lang="en-US" dirty="0">
                <a:solidFill>
                  <a:srgbClr val="FF0000"/>
                </a:solidFill>
              </a:rPr>
            </a:br>
            <a:endParaRPr lang="fa-IR" dirty="0">
              <a:solidFill>
                <a:srgbClr val="FF0000"/>
              </a:solidFill>
            </a:endParaRPr>
          </a:p>
        </p:txBody>
      </p:sp>
      <p:sp>
        <p:nvSpPr>
          <p:cNvPr id="3" name="Rectangle 2"/>
          <p:cNvSpPr/>
          <p:nvPr/>
        </p:nvSpPr>
        <p:spPr>
          <a:xfrm>
            <a:off x="199292" y="1149930"/>
            <a:ext cx="11512061" cy="4524315"/>
          </a:xfrm>
          <a:prstGeom prst="rect">
            <a:avLst/>
          </a:prstGeom>
        </p:spPr>
        <p:txBody>
          <a:bodyPr wrap="square">
            <a:spAutoFit/>
          </a:bodyPr>
          <a:lstStyle/>
          <a:p>
            <a:pPr algn="l"/>
            <a:r>
              <a:rPr lang="en-US" sz="3200" b="1" dirty="0" smtClean="0">
                <a:solidFill>
                  <a:srgbClr val="7030A0"/>
                </a:solidFill>
              </a:rPr>
              <a:t>Potential for donor-derived infection </a:t>
            </a:r>
            <a:r>
              <a:rPr lang="en-US" sz="3200" dirty="0" smtClean="0">
                <a:solidFill>
                  <a:srgbClr val="FF0000"/>
                </a:solidFill>
              </a:rPr>
              <a:t>— The risk of transmitting SARS-CoV-2 from an organ donor to a recipient is theoretical and based upon the </a:t>
            </a:r>
            <a:r>
              <a:rPr lang="en-US" sz="3200" b="1" dirty="0" smtClean="0">
                <a:solidFill>
                  <a:srgbClr val="FF0000"/>
                </a:solidFill>
              </a:rPr>
              <a:t>detection of viral RNA in organs that can be transplanted </a:t>
            </a:r>
            <a:r>
              <a:rPr lang="en-US" sz="3200" dirty="0" smtClean="0"/>
              <a:t>(</a:t>
            </a:r>
            <a:r>
              <a:rPr lang="en-US" sz="3200" dirty="0" err="1" smtClean="0"/>
              <a:t>eg</a:t>
            </a:r>
            <a:r>
              <a:rPr lang="en-US" sz="3200" dirty="0" smtClean="0"/>
              <a:t>, lung, heart, kidney, intestine) and in other sites (</a:t>
            </a:r>
            <a:r>
              <a:rPr lang="en-US" sz="3200" dirty="0" err="1" smtClean="0"/>
              <a:t>ie</a:t>
            </a:r>
            <a:r>
              <a:rPr lang="en-US" sz="3200" dirty="0" smtClean="0"/>
              <a:t>, blood, urine) [1-4]. </a:t>
            </a:r>
          </a:p>
          <a:p>
            <a:pPr algn="l"/>
            <a:r>
              <a:rPr lang="en-US" sz="3200" b="1" dirty="0" smtClean="0">
                <a:solidFill>
                  <a:srgbClr val="7030A0"/>
                </a:solidFill>
              </a:rPr>
              <a:t>To date, no organ donor-derived infections have been reported</a:t>
            </a:r>
            <a:r>
              <a:rPr lang="en-US" sz="3200" dirty="0" smtClean="0"/>
              <a:t>. </a:t>
            </a:r>
          </a:p>
          <a:p>
            <a:pPr algn="l"/>
            <a:r>
              <a:rPr lang="en-US" sz="3200" b="1" dirty="0" smtClean="0"/>
              <a:t>Similarly, blood borne transmission has not been reported and is not expected; both the frequency of SARS-CoV-2 </a:t>
            </a:r>
            <a:r>
              <a:rPr lang="en-US" sz="3200" b="1" dirty="0" err="1" smtClean="0"/>
              <a:t>viremia</a:t>
            </a:r>
            <a:r>
              <a:rPr lang="en-US" sz="3200" b="1" dirty="0" smtClean="0"/>
              <a:t> and its magnitude are low </a:t>
            </a:r>
            <a:r>
              <a:rPr lang="en-US" sz="3200" dirty="0" smtClean="0"/>
              <a:t>[1,4-6]. </a:t>
            </a:r>
            <a:endParaRPr lang="fa-IR" sz="3200" dirty="0"/>
          </a:p>
        </p:txBody>
      </p:sp>
    </p:spTree>
    <p:extLst>
      <p:ext uri="{BB962C8B-B14F-4D97-AF65-F5344CB8AC3E}">
        <p14:creationId xmlns:p14="http://schemas.microsoft.com/office/powerpoint/2010/main" val="8380584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630" y="-174136"/>
            <a:ext cx="10515600" cy="1325563"/>
          </a:xfrm>
        </p:spPr>
        <p:txBody>
          <a:bodyPr/>
          <a:lstStyle/>
          <a:p>
            <a:pPr algn="ctr"/>
            <a:r>
              <a:rPr lang="en-US" b="1" dirty="0">
                <a:solidFill>
                  <a:srgbClr val="FF0000"/>
                </a:solidFill>
              </a:rPr>
              <a:t>Adjusting immunosuppression </a:t>
            </a:r>
            <a:endParaRPr lang="fa-IR" b="1" dirty="0">
              <a:solidFill>
                <a:srgbClr val="FF0000"/>
              </a:solidFill>
            </a:endParaRPr>
          </a:p>
        </p:txBody>
      </p:sp>
      <p:sp>
        <p:nvSpPr>
          <p:cNvPr id="3" name="Rectangle 2"/>
          <p:cNvSpPr/>
          <p:nvPr/>
        </p:nvSpPr>
        <p:spPr>
          <a:xfrm>
            <a:off x="0" y="1027906"/>
            <a:ext cx="11980984" cy="5509200"/>
          </a:xfrm>
          <a:prstGeom prst="rect">
            <a:avLst/>
          </a:prstGeom>
        </p:spPr>
        <p:txBody>
          <a:bodyPr wrap="square">
            <a:spAutoFit/>
          </a:bodyPr>
          <a:lstStyle/>
          <a:p>
            <a:pPr algn="l" rtl="0"/>
            <a:r>
              <a:rPr lang="en-US" sz="3200" dirty="0" smtClean="0"/>
              <a:t>— </a:t>
            </a:r>
            <a:r>
              <a:rPr lang="en-US" sz="3200" b="1" u="sng" dirty="0" smtClean="0">
                <a:solidFill>
                  <a:srgbClr val="0070C0"/>
                </a:solidFill>
              </a:rPr>
              <a:t>Adjustments to the immunosuppressive regimen are necessarily individualized, based upon disease severity, the specific regimen used, type of organ transplanted, time </a:t>
            </a:r>
            <a:r>
              <a:rPr lang="en-US" sz="3200" b="1" u="sng" dirty="0" err="1" smtClean="0">
                <a:solidFill>
                  <a:srgbClr val="0070C0"/>
                </a:solidFill>
              </a:rPr>
              <a:t>posttransplant</a:t>
            </a:r>
            <a:r>
              <a:rPr lang="en-US" sz="3200" b="1" u="sng" dirty="0" smtClean="0">
                <a:solidFill>
                  <a:srgbClr val="0070C0"/>
                </a:solidFill>
              </a:rPr>
              <a:t>, and the risk of acute allograft rejection</a:t>
            </a:r>
            <a:r>
              <a:rPr lang="en-US" sz="3200" dirty="0" smtClean="0"/>
              <a:t>.</a:t>
            </a:r>
          </a:p>
          <a:p>
            <a:pPr algn="l" rtl="0"/>
            <a:r>
              <a:rPr lang="en-US" sz="3200" b="1" dirty="0" smtClean="0">
                <a:solidFill>
                  <a:srgbClr val="FF0000"/>
                </a:solidFill>
              </a:rPr>
              <a:t>Although the optimal approach is not defined, we usually reduce immunosuppression in patients </a:t>
            </a:r>
            <a:r>
              <a:rPr lang="en-US" sz="3200" b="1" u="sng" dirty="0" smtClean="0">
                <a:solidFill>
                  <a:srgbClr val="FF0000"/>
                </a:solidFill>
              </a:rPr>
              <a:t>with moderate to severe COVID-19 (</a:t>
            </a:r>
            <a:r>
              <a:rPr lang="en-US" sz="3200" b="1" u="sng" dirty="0" err="1" smtClean="0">
                <a:solidFill>
                  <a:srgbClr val="FF0000"/>
                </a:solidFill>
              </a:rPr>
              <a:t>eg</a:t>
            </a:r>
            <a:r>
              <a:rPr lang="en-US" sz="3200" b="1" u="sng" dirty="0" smtClean="0">
                <a:solidFill>
                  <a:srgbClr val="FF0000"/>
                </a:solidFill>
              </a:rPr>
              <a:t>, those requiring hospitalization):</a:t>
            </a:r>
          </a:p>
          <a:p>
            <a:pPr algn="l" rtl="0"/>
            <a:r>
              <a:rPr lang="en-US" sz="3200" dirty="0" smtClean="0"/>
              <a:t>●</a:t>
            </a:r>
            <a:r>
              <a:rPr lang="en-US" sz="3200" b="1" u="sng" dirty="0" smtClean="0">
                <a:solidFill>
                  <a:srgbClr val="00B050"/>
                </a:solidFill>
              </a:rPr>
              <a:t>As a first step, we often reduce or hold the antimetabolite (</a:t>
            </a:r>
            <a:r>
              <a:rPr lang="en-US" sz="3200" b="1" u="sng" dirty="0" err="1" smtClean="0">
                <a:solidFill>
                  <a:srgbClr val="00B050"/>
                </a:solidFill>
              </a:rPr>
              <a:t>eg</a:t>
            </a:r>
            <a:r>
              <a:rPr lang="en-US" sz="3200" b="1" u="sng" dirty="0" smtClean="0">
                <a:solidFill>
                  <a:srgbClr val="00B050"/>
                </a:solidFill>
              </a:rPr>
              <a:t>, </a:t>
            </a:r>
            <a:r>
              <a:rPr lang="en-US" sz="3200" b="1" u="sng" dirty="0" err="1" smtClean="0">
                <a:solidFill>
                  <a:srgbClr val="00B050"/>
                </a:solidFill>
              </a:rPr>
              <a:t>mycophenolate</a:t>
            </a:r>
            <a:r>
              <a:rPr lang="en-US" sz="3200" b="1" u="sng" dirty="0" smtClean="0">
                <a:solidFill>
                  <a:srgbClr val="00B050"/>
                </a:solidFill>
              </a:rPr>
              <a:t> </a:t>
            </a:r>
            <a:r>
              <a:rPr lang="en-US" sz="3200" b="1" u="sng" dirty="0" err="1" smtClean="0">
                <a:solidFill>
                  <a:srgbClr val="00B050"/>
                </a:solidFill>
              </a:rPr>
              <a:t>mofetil</a:t>
            </a:r>
            <a:r>
              <a:rPr lang="en-US" sz="3200" b="1" u="sng" dirty="0" smtClean="0">
                <a:solidFill>
                  <a:srgbClr val="00B050"/>
                </a:solidFill>
              </a:rPr>
              <a:t>/sodium), particularly for patients with </a:t>
            </a:r>
            <a:r>
              <a:rPr lang="en-US" sz="3200" b="1" u="sng" dirty="0" err="1" smtClean="0">
                <a:solidFill>
                  <a:srgbClr val="00B050"/>
                </a:solidFill>
              </a:rPr>
              <a:t>lymphopenia</a:t>
            </a:r>
            <a:r>
              <a:rPr lang="en-US" sz="3200" b="1" u="sng" dirty="0" smtClean="0">
                <a:solidFill>
                  <a:srgbClr val="00B050"/>
                </a:solidFill>
              </a:rPr>
              <a:t> (</a:t>
            </a:r>
            <a:r>
              <a:rPr lang="en-US" sz="3200" b="1" u="sng" dirty="0" err="1" smtClean="0">
                <a:solidFill>
                  <a:srgbClr val="00B050"/>
                </a:solidFill>
              </a:rPr>
              <a:t>eg</a:t>
            </a:r>
            <a:r>
              <a:rPr lang="en-US" sz="3200" b="1" u="sng" dirty="0" smtClean="0">
                <a:solidFill>
                  <a:srgbClr val="00B050"/>
                </a:solidFill>
              </a:rPr>
              <a:t>, absolute lymphocyte count &lt;700 cells/mL).</a:t>
            </a:r>
          </a:p>
          <a:p>
            <a:pPr algn="l" rtl="0"/>
            <a:endParaRPr lang="en-US" sz="3200" dirty="0" smtClean="0"/>
          </a:p>
        </p:txBody>
      </p:sp>
    </p:spTree>
    <p:extLst>
      <p:ext uri="{BB962C8B-B14F-4D97-AF65-F5344CB8AC3E}">
        <p14:creationId xmlns:p14="http://schemas.microsoft.com/office/powerpoint/2010/main" val="23195073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Rectangle 2"/>
          <p:cNvSpPr/>
          <p:nvPr/>
        </p:nvSpPr>
        <p:spPr>
          <a:xfrm>
            <a:off x="293077" y="870072"/>
            <a:ext cx="11207262" cy="5016758"/>
          </a:xfrm>
          <a:prstGeom prst="rect">
            <a:avLst/>
          </a:prstGeom>
        </p:spPr>
        <p:txBody>
          <a:bodyPr wrap="square">
            <a:spAutoFit/>
          </a:bodyPr>
          <a:lstStyle/>
          <a:p>
            <a:pPr algn="l"/>
            <a:r>
              <a:rPr lang="en-US" sz="3200" dirty="0"/>
              <a:t>●</a:t>
            </a:r>
            <a:r>
              <a:rPr lang="en-US" sz="3200" b="1" dirty="0">
                <a:solidFill>
                  <a:srgbClr val="00B050"/>
                </a:solidFill>
              </a:rPr>
              <a:t>We generally continue the </a:t>
            </a:r>
            <a:r>
              <a:rPr lang="en-US" sz="3200" b="1" dirty="0" err="1">
                <a:solidFill>
                  <a:srgbClr val="00B050"/>
                </a:solidFill>
              </a:rPr>
              <a:t>calcineurin</a:t>
            </a:r>
            <a:r>
              <a:rPr lang="en-US" sz="3200" b="1" dirty="0">
                <a:solidFill>
                  <a:srgbClr val="00B050"/>
                </a:solidFill>
              </a:rPr>
              <a:t> inhibitor (CNI) because CNIs inhibit interleukin (IL)-6 and IL-1 pathways, which may contribute to the </a:t>
            </a:r>
            <a:r>
              <a:rPr lang="en-US" sz="3200" b="1" u="sng" dirty="0">
                <a:solidFill>
                  <a:srgbClr val="00B050"/>
                </a:solidFill>
              </a:rPr>
              <a:t>development of the severe, </a:t>
            </a:r>
            <a:r>
              <a:rPr lang="en-US" sz="3200" b="1" u="sng" dirty="0" err="1">
                <a:solidFill>
                  <a:srgbClr val="00B050"/>
                </a:solidFill>
              </a:rPr>
              <a:t>dysregulated</a:t>
            </a:r>
            <a:r>
              <a:rPr lang="en-US" sz="3200" b="1" u="sng" dirty="0">
                <a:solidFill>
                  <a:srgbClr val="00B050"/>
                </a:solidFill>
              </a:rPr>
              <a:t> immune response</a:t>
            </a:r>
            <a:r>
              <a:rPr lang="en-US" sz="3200" b="1" dirty="0">
                <a:solidFill>
                  <a:srgbClr val="00B050"/>
                </a:solidFill>
              </a:rPr>
              <a:t> seen in some patients with severe COVID-19.</a:t>
            </a:r>
          </a:p>
          <a:p>
            <a:pPr algn="l"/>
            <a:endParaRPr lang="en-US" sz="3200" b="1" dirty="0">
              <a:solidFill>
                <a:srgbClr val="00B050"/>
              </a:solidFill>
            </a:endParaRPr>
          </a:p>
          <a:p>
            <a:pPr algn="l"/>
            <a:r>
              <a:rPr lang="en-US" sz="3200" b="1" dirty="0"/>
              <a:t>●We evaluate the need for glucocorticoids on a case-by-case basis. </a:t>
            </a:r>
            <a:r>
              <a:rPr lang="en-US" sz="3200" b="1" u="sng" dirty="0"/>
              <a:t>While data suggest potential mortality benefit for patients with severe COVID-19,</a:t>
            </a:r>
            <a:r>
              <a:rPr lang="en-US" sz="3200" b="1" dirty="0"/>
              <a:t> </a:t>
            </a:r>
            <a:r>
              <a:rPr lang="en-US" sz="3200" b="1" u="sng" dirty="0"/>
              <a:t>glucocorticoid use has been associated with prolonged viral shedding and poor outcomes</a:t>
            </a:r>
            <a:r>
              <a:rPr lang="en-US" sz="3200" b="1" dirty="0"/>
              <a:t>, based on experience with other epidemic coronaviruses</a:t>
            </a:r>
            <a:r>
              <a:rPr lang="en-US" sz="3200" dirty="0"/>
              <a:t>. </a:t>
            </a:r>
          </a:p>
        </p:txBody>
      </p:sp>
    </p:spTree>
    <p:extLst>
      <p:ext uri="{BB962C8B-B14F-4D97-AF65-F5344CB8AC3E}">
        <p14:creationId xmlns:p14="http://schemas.microsoft.com/office/powerpoint/2010/main" val="106702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4" name="Rectangle 3"/>
          <p:cNvSpPr/>
          <p:nvPr/>
        </p:nvSpPr>
        <p:spPr>
          <a:xfrm>
            <a:off x="527538" y="1480352"/>
            <a:ext cx="11664462" cy="3046988"/>
          </a:xfrm>
          <a:prstGeom prst="rect">
            <a:avLst/>
          </a:prstGeom>
        </p:spPr>
        <p:txBody>
          <a:bodyPr wrap="square">
            <a:spAutoFit/>
          </a:bodyPr>
          <a:lstStyle/>
          <a:p>
            <a:pPr algn="l" rtl="0"/>
            <a:r>
              <a:rPr lang="en-US" sz="3200" b="1" dirty="0" smtClean="0"/>
              <a:t>In all cases the </a:t>
            </a:r>
            <a:r>
              <a:rPr lang="en-US" sz="3200" b="1" dirty="0" smtClean="0">
                <a:solidFill>
                  <a:srgbClr val="FF0000"/>
                </a:solidFill>
              </a:rPr>
              <a:t>decision to reduce immunosuppression must be carefully weighed against the risk for acute rejection</a:t>
            </a:r>
            <a:r>
              <a:rPr lang="en-US" sz="3200" b="1" dirty="0" smtClean="0"/>
              <a:t>, particularly in transplant recipients who generally require high levels of maintenance immunosuppression (</a:t>
            </a:r>
            <a:r>
              <a:rPr lang="en-US" sz="3200" b="1" dirty="0" err="1" smtClean="0"/>
              <a:t>eg</a:t>
            </a:r>
            <a:r>
              <a:rPr lang="en-US" sz="3200" b="1" dirty="0" smtClean="0"/>
              <a:t>, lung or heart recipients). Data supporting our approach and any other are limited to observational studies</a:t>
            </a:r>
          </a:p>
        </p:txBody>
      </p:sp>
    </p:spTree>
    <p:extLst>
      <p:ext uri="{BB962C8B-B14F-4D97-AF65-F5344CB8AC3E}">
        <p14:creationId xmlns:p14="http://schemas.microsoft.com/office/powerpoint/2010/main" val="22966011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Rectangle 2"/>
          <p:cNvSpPr/>
          <p:nvPr/>
        </p:nvSpPr>
        <p:spPr>
          <a:xfrm>
            <a:off x="281353" y="1314694"/>
            <a:ext cx="11629294" cy="2554545"/>
          </a:xfrm>
          <a:prstGeom prst="rect">
            <a:avLst/>
          </a:prstGeom>
        </p:spPr>
        <p:txBody>
          <a:bodyPr wrap="square">
            <a:spAutoFit/>
          </a:bodyPr>
          <a:lstStyle/>
          <a:p>
            <a:pPr algn="l" rtl="0"/>
            <a:r>
              <a:rPr lang="en-US" sz="3200" b="1" dirty="0">
                <a:solidFill>
                  <a:srgbClr val="FF0000"/>
                </a:solidFill>
              </a:rPr>
              <a:t>There are also concerns that COVID-19 itself may increase the risk for acute rejection </a:t>
            </a:r>
            <a:r>
              <a:rPr lang="en-US" sz="3200" b="1" dirty="0"/>
              <a:t>and that an overly intense inflammatory host immune response might contribute to overall disease severity. Thus, attenuating the immune response by maintaining low-dose immunosuppression could theoretically be beneficial. </a:t>
            </a:r>
          </a:p>
        </p:txBody>
      </p:sp>
    </p:spTree>
    <p:extLst>
      <p:ext uri="{BB962C8B-B14F-4D97-AF65-F5344CB8AC3E}">
        <p14:creationId xmlns:p14="http://schemas.microsoft.com/office/powerpoint/2010/main" val="3069458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Rectangle 2"/>
          <p:cNvSpPr/>
          <p:nvPr/>
        </p:nvSpPr>
        <p:spPr>
          <a:xfrm>
            <a:off x="750277" y="1690688"/>
            <a:ext cx="10714891" cy="2062103"/>
          </a:xfrm>
          <a:prstGeom prst="rect">
            <a:avLst/>
          </a:prstGeom>
        </p:spPr>
        <p:txBody>
          <a:bodyPr wrap="square">
            <a:spAutoFit/>
          </a:bodyPr>
          <a:lstStyle/>
          <a:p>
            <a:pPr algn="l" rtl="0"/>
            <a:r>
              <a:rPr lang="en-US" sz="3200" b="1" dirty="0"/>
              <a:t>In addition, </a:t>
            </a:r>
            <a:r>
              <a:rPr lang="en-US" sz="3200" b="1" u="sng" dirty="0"/>
              <a:t>experimental data suggest that certain immunosuppressive agents such as </a:t>
            </a:r>
            <a:r>
              <a:rPr lang="en-US" sz="3200" b="1" u="sng" dirty="0" err="1"/>
              <a:t>mTOR</a:t>
            </a:r>
            <a:r>
              <a:rPr lang="en-US" sz="3200" b="1" u="sng" dirty="0"/>
              <a:t> inhibitors may have some biological activity against SARS-CoV-2 </a:t>
            </a:r>
            <a:r>
              <a:rPr lang="en-US" sz="3200" b="1" dirty="0"/>
              <a:t>[24]. </a:t>
            </a:r>
            <a:endParaRPr lang="en-US" sz="3200" b="1" dirty="0" smtClean="0"/>
          </a:p>
          <a:p>
            <a:pPr algn="l" rtl="0"/>
            <a:r>
              <a:rPr lang="en-US" sz="3200" b="1" dirty="0" smtClean="0"/>
              <a:t>Additional </a:t>
            </a:r>
            <a:r>
              <a:rPr lang="en-US" sz="3200" b="1" dirty="0"/>
              <a:t>studies are required to confirm these findings</a:t>
            </a:r>
            <a:r>
              <a:rPr lang="en-US" sz="3200" b="1" dirty="0" smtClean="0"/>
              <a:t>.</a:t>
            </a:r>
            <a:endParaRPr lang="en-US" sz="3200" b="1" dirty="0"/>
          </a:p>
        </p:txBody>
      </p:sp>
    </p:spTree>
    <p:extLst>
      <p:ext uri="{BB962C8B-B14F-4D97-AF65-F5344CB8AC3E}">
        <p14:creationId xmlns:p14="http://schemas.microsoft.com/office/powerpoint/2010/main" val="3007728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US" dirty="0">
                <a:solidFill>
                  <a:srgbClr val="FF0000"/>
                </a:solidFill>
              </a:rPr>
              <a:t>Drug-drug interactions </a:t>
            </a:r>
            <a:endParaRPr lang="fa-IR" dirty="0">
              <a:solidFill>
                <a:srgbClr val="FF0000"/>
              </a:solidFill>
            </a:endParaRPr>
          </a:p>
        </p:txBody>
      </p:sp>
      <p:sp>
        <p:nvSpPr>
          <p:cNvPr id="3" name="Rectangle 2"/>
          <p:cNvSpPr/>
          <p:nvPr/>
        </p:nvSpPr>
        <p:spPr>
          <a:xfrm>
            <a:off x="838200" y="1165501"/>
            <a:ext cx="11154508" cy="5016758"/>
          </a:xfrm>
          <a:prstGeom prst="rect">
            <a:avLst/>
          </a:prstGeom>
        </p:spPr>
        <p:txBody>
          <a:bodyPr wrap="square">
            <a:spAutoFit/>
          </a:bodyPr>
          <a:lstStyle/>
          <a:p>
            <a:pPr algn="l" rtl="0"/>
            <a:r>
              <a:rPr lang="en-US" sz="3200" b="1" dirty="0" smtClean="0">
                <a:solidFill>
                  <a:srgbClr val="00B050"/>
                </a:solidFill>
              </a:rPr>
              <a:t>— A number of experimental COVID-19 therapies have potential drug-drug interactions with medications that are commonly used among solid organ transplant recipients [30]. </a:t>
            </a:r>
          </a:p>
          <a:p>
            <a:pPr algn="l" rtl="0"/>
            <a:r>
              <a:rPr lang="en-US" sz="3200" b="1" dirty="0" smtClean="0"/>
              <a:t>In particular, medications that prolong the QT interval (</a:t>
            </a:r>
            <a:r>
              <a:rPr lang="en-US" sz="3200" b="1" dirty="0" err="1" smtClean="0"/>
              <a:t>eg</a:t>
            </a:r>
            <a:r>
              <a:rPr lang="en-US" sz="3200" b="1" dirty="0" smtClean="0"/>
              <a:t>, </a:t>
            </a:r>
            <a:r>
              <a:rPr lang="en-US" sz="3200" b="1" dirty="0" err="1" smtClean="0"/>
              <a:t>hydroxychloroquine</a:t>
            </a:r>
            <a:r>
              <a:rPr lang="en-US" sz="3200" b="1" dirty="0" smtClean="0"/>
              <a:t>, azithromycin) should be used with caution since many solid organ transplant recipients are taking a CNI, which may also prolong the QT interval. </a:t>
            </a:r>
          </a:p>
          <a:p>
            <a:pPr algn="l" rtl="0"/>
            <a:r>
              <a:rPr lang="en-US" sz="3200" b="1" dirty="0" smtClean="0"/>
              <a:t>In addition, care should be taken with </a:t>
            </a:r>
            <a:r>
              <a:rPr lang="en-US" sz="3200" b="1" u="sng" dirty="0" smtClean="0">
                <a:solidFill>
                  <a:srgbClr val="00B050"/>
                </a:solidFill>
              </a:rPr>
              <a:t>protease inhibitors </a:t>
            </a:r>
            <a:r>
              <a:rPr lang="en-US" sz="3200" b="1" dirty="0" smtClean="0"/>
              <a:t>(such as </a:t>
            </a:r>
            <a:r>
              <a:rPr lang="en-US" sz="3200" b="1" dirty="0" err="1" smtClean="0"/>
              <a:t>lopinavir</a:t>
            </a:r>
            <a:r>
              <a:rPr lang="en-US" sz="3200" b="1" dirty="0" smtClean="0"/>
              <a:t> and ritonavir), which can reduce the metabolism and significantly increase blood levels of CNIs.</a:t>
            </a:r>
            <a:endParaRPr lang="fa-IR" sz="3200" b="1" dirty="0"/>
          </a:p>
        </p:txBody>
      </p:sp>
    </p:spTree>
    <p:extLst>
      <p:ext uri="{BB962C8B-B14F-4D97-AF65-F5344CB8AC3E}">
        <p14:creationId xmlns:p14="http://schemas.microsoft.com/office/powerpoint/2010/main" val="19937334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65759"/>
            <a:ext cx="10515600" cy="1083104"/>
          </a:xfrm>
        </p:spPr>
        <p:txBody>
          <a:bodyPr/>
          <a:lstStyle/>
          <a:p>
            <a:pPr algn="ctr"/>
            <a:r>
              <a:rPr lang="en-US" dirty="0" smtClean="0">
                <a:solidFill>
                  <a:srgbClr val="FF0000"/>
                </a:solidFill>
              </a:rPr>
              <a:t>Take home message </a:t>
            </a:r>
            <a:endParaRPr lang="fa-IR" dirty="0">
              <a:solidFill>
                <a:srgbClr val="FF0000"/>
              </a:solidFill>
            </a:endParaRPr>
          </a:p>
        </p:txBody>
      </p:sp>
      <p:sp>
        <p:nvSpPr>
          <p:cNvPr id="3" name="Rectangle 2"/>
          <p:cNvSpPr/>
          <p:nvPr/>
        </p:nvSpPr>
        <p:spPr>
          <a:xfrm>
            <a:off x="181707" y="1391321"/>
            <a:ext cx="11828585" cy="4955203"/>
          </a:xfrm>
          <a:prstGeom prst="rect">
            <a:avLst/>
          </a:prstGeom>
        </p:spPr>
        <p:txBody>
          <a:bodyPr wrap="square">
            <a:spAutoFit/>
          </a:bodyPr>
          <a:lstStyle/>
          <a:p>
            <a:pPr algn="l" rtl="0"/>
            <a:r>
              <a:rPr lang="en-US" sz="2800" dirty="0" smtClean="0"/>
              <a:t>●</a:t>
            </a:r>
            <a:r>
              <a:rPr lang="en-US" sz="3200" b="1" dirty="0" smtClean="0"/>
              <a:t>COVID-19 poses new challenges for individual solid organ transplant candidates and recipients, as well as the process of organ transplantation. </a:t>
            </a:r>
          </a:p>
          <a:p>
            <a:pPr algn="l" rtl="0"/>
            <a:endParaRPr lang="en-US" sz="2800" dirty="0" smtClean="0"/>
          </a:p>
          <a:p>
            <a:pPr algn="l" rtl="0"/>
            <a:r>
              <a:rPr lang="en-US" sz="3200" b="1" dirty="0" smtClean="0">
                <a:solidFill>
                  <a:srgbClr val="0070C0"/>
                </a:solidFill>
              </a:rPr>
              <a:t>●There is a theoretical risk of transmitting SARS-CoV-2 (the virus that causes COVID-19) from an organ donor to a recipient based upon the detection of viral RNA in organs that can be transplanted (</a:t>
            </a:r>
            <a:r>
              <a:rPr lang="en-US" sz="3200" b="1" dirty="0" err="1" smtClean="0">
                <a:solidFill>
                  <a:srgbClr val="0070C0"/>
                </a:solidFill>
              </a:rPr>
              <a:t>eg</a:t>
            </a:r>
            <a:r>
              <a:rPr lang="en-US" sz="3200" b="1" dirty="0" smtClean="0">
                <a:solidFill>
                  <a:srgbClr val="0070C0"/>
                </a:solidFill>
              </a:rPr>
              <a:t>, lung, heart, kidney, intestine), although donor-derived infections have not been reported to date. </a:t>
            </a:r>
          </a:p>
          <a:p>
            <a:pPr algn="l" rtl="0"/>
            <a:endParaRPr lang="en-US" sz="3200" b="1" dirty="0" smtClean="0">
              <a:solidFill>
                <a:srgbClr val="0070C0"/>
              </a:solidFill>
            </a:endParaRPr>
          </a:p>
        </p:txBody>
      </p:sp>
    </p:spTree>
    <p:extLst>
      <p:ext uri="{BB962C8B-B14F-4D97-AF65-F5344CB8AC3E}">
        <p14:creationId xmlns:p14="http://schemas.microsoft.com/office/powerpoint/2010/main" val="13606258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Rectangle 2"/>
          <p:cNvSpPr/>
          <p:nvPr/>
        </p:nvSpPr>
        <p:spPr>
          <a:xfrm>
            <a:off x="369277" y="1277815"/>
            <a:ext cx="11453446" cy="4031873"/>
          </a:xfrm>
          <a:prstGeom prst="rect">
            <a:avLst/>
          </a:prstGeom>
        </p:spPr>
        <p:txBody>
          <a:bodyPr wrap="square">
            <a:spAutoFit/>
          </a:bodyPr>
          <a:lstStyle/>
          <a:p>
            <a:pPr algn="l" rtl="0"/>
            <a:r>
              <a:rPr lang="en-US" sz="3200" dirty="0"/>
              <a:t>●</a:t>
            </a:r>
            <a:r>
              <a:rPr lang="en-US" sz="3200" b="1" dirty="0">
                <a:solidFill>
                  <a:srgbClr val="0070C0"/>
                </a:solidFill>
              </a:rPr>
              <a:t>Because of this risk and the potential for transmitting SARS-CoV-2 to health care providers, all solid organ donor and transplant candidates should be screened for COVID-19 by history, chest imaging, and microbiologic testing</a:t>
            </a:r>
            <a:r>
              <a:rPr lang="en-US" sz="3200" b="1" dirty="0" smtClean="0">
                <a:solidFill>
                  <a:srgbClr val="0070C0"/>
                </a:solidFill>
              </a:rPr>
              <a:t>.</a:t>
            </a:r>
          </a:p>
          <a:p>
            <a:pPr algn="l" rtl="0"/>
            <a:r>
              <a:rPr lang="en-US" sz="3200" dirty="0"/>
              <a:t>●</a:t>
            </a:r>
            <a:r>
              <a:rPr lang="en-US" sz="3200" b="1" dirty="0" err="1">
                <a:solidFill>
                  <a:srgbClr val="002060"/>
                </a:solidFill>
              </a:rPr>
              <a:t>Posttransplantation</a:t>
            </a:r>
            <a:r>
              <a:rPr lang="en-US" sz="3200" b="1" dirty="0">
                <a:solidFill>
                  <a:srgbClr val="002060"/>
                </a:solidFill>
              </a:rPr>
              <a:t>, solid organ transplant recipients may be at increased risk for acquisition of COVID-19 because they are </a:t>
            </a:r>
            <a:r>
              <a:rPr lang="en-US" sz="3200" b="1" dirty="0" err="1">
                <a:solidFill>
                  <a:srgbClr val="002060"/>
                </a:solidFill>
              </a:rPr>
              <a:t>immunocompromised</a:t>
            </a:r>
            <a:r>
              <a:rPr lang="en-US" sz="3200" b="1" dirty="0">
                <a:solidFill>
                  <a:srgbClr val="002060"/>
                </a:solidFill>
              </a:rPr>
              <a:t> and have frequent contact with the health care system, although this association has not been studied. </a:t>
            </a:r>
            <a:endParaRPr lang="en-US" sz="3200" dirty="0"/>
          </a:p>
        </p:txBody>
      </p:sp>
    </p:spTree>
    <p:extLst>
      <p:ext uri="{BB962C8B-B14F-4D97-AF65-F5344CB8AC3E}">
        <p14:creationId xmlns:p14="http://schemas.microsoft.com/office/powerpoint/2010/main" val="17894854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Rectangle 2"/>
          <p:cNvSpPr/>
          <p:nvPr/>
        </p:nvSpPr>
        <p:spPr>
          <a:xfrm>
            <a:off x="263769" y="469661"/>
            <a:ext cx="11664462" cy="6309420"/>
          </a:xfrm>
          <a:prstGeom prst="rect">
            <a:avLst/>
          </a:prstGeom>
        </p:spPr>
        <p:txBody>
          <a:bodyPr wrap="square">
            <a:spAutoFit/>
          </a:bodyPr>
          <a:lstStyle/>
          <a:p>
            <a:pPr algn="l" rtl="0"/>
            <a:endParaRPr lang="en-US" sz="2800" dirty="0"/>
          </a:p>
          <a:p>
            <a:pPr algn="l" rtl="0"/>
            <a:r>
              <a:rPr lang="en-US" sz="3200" b="1" dirty="0">
                <a:solidFill>
                  <a:srgbClr val="002060"/>
                </a:solidFill>
              </a:rPr>
              <a:t>●The clinical manifestations of COVID-19 in solid organ transplant recipients are variable and similar to those observed in </a:t>
            </a:r>
            <a:r>
              <a:rPr lang="en-US" sz="3200" b="1" dirty="0" err="1">
                <a:solidFill>
                  <a:srgbClr val="002060"/>
                </a:solidFill>
              </a:rPr>
              <a:t>nonimmunocompromised</a:t>
            </a:r>
            <a:r>
              <a:rPr lang="en-US" sz="3200" b="1" dirty="0">
                <a:solidFill>
                  <a:srgbClr val="002060"/>
                </a:solidFill>
              </a:rPr>
              <a:t> patients. However, fever appears to be less common. Whether the disease course is more severe is not known. </a:t>
            </a:r>
            <a:endParaRPr lang="en-US" sz="3200" b="1" dirty="0" smtClean="0">
              <a:solidFill>
                <a:srgbClr val="002060"/>
              </a:solidFill>
            </a:endParaRPr>
          </a:p>
          <a:p>
            <a:pPr algn="l" rtl="0"/>
            <a:endParaRPr lang="en-US" sz="2800" dirty="0"/>
          </a:p>
          <a:p>
            <a:pPr algn="l" rtl="0"/>
            <a:r>
              <a:rPr lang="en-US" sz="3200" b="1" dirty="0"/>
              <a:t>●The approach to diagnosis is similar to that for the general population. Because signs and symptoms of COVID-19 may be subtle in transplant recipients and disease progression can be rapid, some clinicians have a lower threshold for evaluating and testing transplant recipients. (See 'Diagnosis' above.)</a:t>
            </a:r>
          </a:p>
          <a:p>
            <a:pPr algn="l" rtl="0"/>
            <a:endParaRPr lang="en-US" sz="2800" dirty="0"/>
          </a:p>
        </p:txBody>
      </p:sp>
    </p:spTree>
    <p:extLst>
      <p:ext uri="{BB962C8B-B14F-4D97-AF65-F5344CB8AC3E}">
        <p14:creationId xmlns:p14="http://schemas.microsoft.com/office/powerpoint/2010/main" val="32854284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Rectangle 2"/>
          <p:cNvSpPr/>
          <p:nvPr/>
        </p:nvSpPr>
        <p:spPr>
          <a:xfrm>
            <a:off x="562708" y="425470"/>
            <a:ext cx="11265877" cy="6432530"/>
          </a:xfrm>
          <a:prstGeom prst="rect">
            <a:avLst/>
          </a:prstGeom>
        </p:spPr>
        <p:txBody>
          <a:bodyPr wrap="square">
            <a:spAutoFit/>
          </a:bodyPr>
          <a:lstStyle/>
          <a:p>
            <a:pPr algn="l" rtl="0"/>
            <a:r>
              <a:rPr lang="en-US" sz="3200" b="1" dirty="0"/>
              <a:t>●The approach to management (</a:t>
            </a:r>
            <a:r>
              <a:rPr lang="en-US" sz="3200" b="1" dirty="0" err="1"/>
              <a:t>eg</a:t>
            </a:r>
            <a:r>
              <a:rPr lang="en-US" sz="3200" b="1" dirty="0"/>
              <a:t>, use of antivirals, supportive care) is also similar to that for the general population, although careful attention should be paid to potential drug-drug interactions and effects on the immunosuppressive regimen. </a:t>
            </a:r>
            <a:endParaRPr lang="en-US" sz="3200" b="1" dirty="0" smtClean="0"/>
          </a:p>
          <a:p>
            <a:pPr algn="l" rtl="0"/>
            <a:endParaRPr lang="en-US" sz="2800" dirty="0"/>
          </a:p>
          <a:p>
            <a:pPr algn="l" rtl="0"/>
            <a:r>
              <a:rPr lang="en-US" sz="3200" b="1" dirty="0">
                <a:solidFill>
                  <a:srgbClr val="0070C0"/>
                </a:solidFill>
              </a:rPr>
              <a:t>●Adjustments to the immunosuppressive regimen are necessarily individualized, based upon disease severity, the specific regimen used, type of organ transplant, time </a:t>
            </a:r>
            <a:r>
              <a:rPr lang="en-US" sz="3200" b="1" dirty="0" err="1">
                <a:solidFill>
                  <a:srgbClr val="0070C0"/>
                </a:solidFill>
              </a:rPr>
              <a:t>posttransplant</a:t>
            </a:r>
            <a:r>
              <a:rPr lang="en-US" sz="3200" b="1" dirty="0">
                <a:solidFill>
                  <a:srgbClr val="0070C0"/>
                </a:solidFill>
              </a:rPr>
              <a:t>, and the risk of acute allograft rejection. Some organ transplant recipients recover without reduction in immunosuppression, which carries the risk of rejection and immune reconstitution. Conversely, continued immunosuppression may enhance the risk of uncontrolled infection.</a:t>
            </a:r>
            <a:r>
              <a:rPr lang="en-US" sz="2800" dirty="0"/>
              <a:t> </a:t>
            </a:r>
          </a:p>
        </p:txBody>
      </p:sp>
    </p:spTree>
    <p:extLst>
      <p:ext uri="{BB962C8B-B14F-4D97-AF65-F5344CB8AC3E}">
        <p14:creationId xmlns:p14="http://schemas.microsoft.com/office/powerpoint/2010/main" val="3233411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
            <a:ext cx="10515600" cy="1137138"/>
          </a:xfrm>
        </p:spPr>
        <p:txBody>
          <a:bodyPr/>
          <a:lstStyle/>
          <a:p>
            <a:pPr algn="ctr"/>
            <a:r>
              <a:rPr lang="en-US" b="1" dirty="0">
                <a:solidFill>
                  <a:srgbClr val="FF0000"/>
                </a:solidFill>
              </a:rPr>
              <a:t>Post transplantation risk —</a:t>
            </a:r>
            <a:endParaRPr lang="fa-IR" b="1" dirty="0">
              <a:solidFill>
                <a:srgbClr val="FF0000"/>
              </a:solidFill>
            </a:endParaRPr>
          </a:p>
        </p:txBody>
      </p:sp>
      <p:sp>
        <p:nvSpPr>
          <p:cNvPr id="3" name="Rectangle 2"/>
          <p:cNvSpPr/>
          <p:nvPr/>
        </p:nvSpPr>
        <p:spPr>
          <a:xfrm>
            <a:off x="216876" y="1531998"/>
            <a:ext cx="11758246" cy="2554545"/>
          </a:xfrm>
          <a:prstGeom prst="rect">
            <a:avLst/>
          </a:prstGeom>
        </p:spPr>
        <p:txBody>
          <a:bodyPr wrap="square">
            <a:spAutoFit/>
          </a:bodyPr>
          <a:lstStyle/>
          <a:p>
            <a:pPr algn="l" rtl="0"/>
            <a:r>
              <a:rPr lang="en-US" sz="3200" dirty="0"/>
              <a:t> </a:t>
            </a:r>
            <a:r>
              <a:rPr lang="en-US" sz="3200" b="1" u="sng" dirty="0" smtClean="0"/>
              <a:t>It is not known whether solid organ transplant recipients are at higher risk for acquiring SARS-CoV-2 infection than the general population</a:t>
            </a:r>
            <a:r>
              <a:rPr lang="en-US" sz="3200" b="1" dirty="0" smtClean="0"/>
              <a:t>. </a:t>
            </a:r>
            <a:r>
              <a:rPr lang="en-US" sz="3200" dirty="0" smtClean="0"/>
              <a:t>However, </a:t>
            </a:r>
            <a:r>
              <a:rPr lang="en-US" sz="3200" b="1" u="sng" dirty="0" smtClean="0">
                <a:solidFill>
                  <a:srgbClr val="7030A0"/>
                </a:solidFill>
              </a:rPr>
              <a:t>chronic immunosuppression may lower the infectious dose needed to cause COVID-19 and impair adequate immune control once infection is established</a:t>
            </a:r>
            <a:r>
              <a:rPr lang="en-US" sz="3200" dirty="0" smtClean="0"/>
              <a:t>. </a:t>
            </a:r>
          </a:p>
        </p:txBody>
      </p:sp>
    </p:spTree>
    <p:extLst>
      <p:ext uri="{BB962C8B-B14F-4D97-AF65-F5344CB8AC3E}">
        <p14:creationId xmlns:p14="http://schemas.microsoft.com/office/powerpoint/2010/main" val="3225232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Rectangle 2"/>
          <p:cNvSpPr/>
          <p:nvPr/>
        </p:nvSpPr>
        <p:spPr>
          <a:xfrm>
            <a:off x="515815" y="1690688"/>
            <a:ext cx="11054861" cy="3539430"/>
          </a:xfrm>
          <a:prstGeom prst="rect">
            <a:avLst/>
          </a:prstGeom>
        </p:spPr>
        <p:txBody>
          <a:bodyPr wrap="square">
            <a:spAutoFit/>
          </a:bodyPr>
          <a:lstStyle/>
          <a:p>
            <a:pPr algn="l" rtl="0"/>
            <a:r>
              <a:rPr lang="en-US" sz="3200" b="1" u="sng" dirty="0">
                <a:solidFill>
                  <a:srgbClr val="0070C0"/>
                </a:solidFill>
              </a:rPr>
              <a:t>Organ transplant recipients also have frequent contact with the health care</a:t>
            </a:r>
            <a:r>
              <a:rPr lang="en-US" sz="3200" b="1" u="sng" dirty="0"/>
              <a:t> </a:t>
            </a:r>
            <a:r>
              <a:rPr lang="en-US" sz="3200" b="1" dirty="0"/>
              <a:t>system and are therefore </a:t>
            </a:r>
            <a:r>
              <a:rPr lang="en-US" sz="3200" b="1" u="sng" dirty="0"/>
              <a:t>potentially more likely to be exposed to the virus</a:t>
            </a:r>
            <a:r>
              <a:rPr lang="en-US" sz="3200" dirty="0"/>
              <a:t>.</a:t>
            </a:r>
          </a:p>
          <a:p>
            <a:pPr algn="l" rtl="0"/>
            <a:r>
              <a:rPr lang="en-US" sz="3200" b="1" dirty="0"/>
              <a:t>Like other immunosuppressed persons, solid organ transplant recipients may shed greater amounts of virus for longer durations than otherwise healthy hosts. Thus, they may be more likely to spread infection to others</a:t>
            </a:r>
            <a:r>
              <a:rPr lang="en-US" sz="3200" dirty="0"/>
              <a:t>. </a:t>
            </a:r>
          </a:p>
        </p:txBody>
      </p:sp>
    </p:spTree>
    <p:extLst>
      <p:ext uri="{BB962C8B-B14F-4D97-AF65-F5344CB8AC3E}">
        <p14:creationId xmlns:p14="http://schemas.microsoft.com/office/powerpoint/2010/main" val="4227959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16771"/>
          </a:xfrm>
        </p:spPr>
        <p:txBody>
          <a:bodyPr>
            <a:normAutofit fontScale="90000"/>
          </a:bodyPr>
          <a:lstStyle/>
          <a:p>
            <a:pPr algn="ctr"/>
            <a:r>
              <a:rPr lang="en-US" b="1" u="sng" dirty="0">
                <a:solidFill>
                  <a:srgbClr val="00B050"/>
                </a:solidFill>
              </a:rPr>
              <a:t>DEFERRAL OF NONURGENT TRANSPLANTATION</a:t>
            </a:r>
            <a:r>
              <a:rPr lang="en-US" dirty="0">
                <a:solidFill>
                  <a:srgbClr val="FF0000"/>
                </a:solidFill>
              </a:rPr>
              <a:t/>
            </a:r>
            <a:br>
              <a:rPr lang="en-US" dirty="0">
                <a:solidFill>
                  <a:srgbClr val="FF0000"/>
                </a:solidFill>
              </a:rPr>
            </a:br>
            <a:endParaRPr lang="fa-IR" dirty="0">
              <a:solidFill>
                <a:srgbClr val="FF0000"/>
              </a:solidFill>
            </a:endParaRPr>
          </a:p>
        </p:txBody>
      </p:sp>
      <p:sp>
        <p:nvSpPr>
          <p:cNvPr id="3" name="Rectangle 2"/>
          <p:cNvSpPr/>
          <p:nvPr/>
        </p:nvSpPr>
        <p:spPr>
          <a:xfrm>
            <a:off x="357554" y="1542699"/>
            <a:ext cx="11664461" cy="4031873"/>
          </a:xfrm>
          <a:prstGeom prst="rect">
            <a:avLst/>
          </a:prstGeom>
        </p:spPr>
        <p:txBody>
          <a:bodyPr wrap="square">
            <a:spAutoFit/>
          </a:bodyPr>
          <a:lstStyle/>
          <a:p>
            <a:pPr algn="l" rtl="0"/>
            <a:r>
              <a:rPr lang="en-US" sz="3200" b="1" u="sng" dirty="0" smtClean="0"/>
              <a:t>To minimize the risk of infection </a:t>
            </a:r>
            <a:r>
              <a:rPr lang="en-US" sz="3200" b="1" dirty="0" smtClean="0"/>
              <a:t>and </a:t>
            </a:r>
            <a:r>
              <a:rPr lang="en-US" sz="3200" b="1" u="sng" dirty="0" smtClean="0"/>
              <a:t>conserve hospital resources</a:t>
            </a:r>
            <a:r>
              <a:rPr lang="en-US" sz="3200" b="1" dirty="0" smtClean="0"/>
              <a:t>, </a:t>
            </a:r>
            <a:r>
              <a:rPr lang="en-US" sz="3200" b="1" u="sng" dirty="0" smtClean="0">
                <a:solidFill>
                  <a:srgbClr val="FF0000"/>
                </a:solidFill>
              </a:rPr>
              <a:t>elective transplantation (</a:t>
            </a:r>
            <a:r>
              <a:rPr lang="en-US" sz="3200" b="1" u="sng" dirty="0" err="1" smtClean="0">
                <a:solidFill>
                  <a:srgbClr val="FF0000"/>
                </a:solidFill>
              </a:rPr>
              <a:t>eg</a:t>
            </a:r>
            <a:r>
              <a:rPr lang="en-US" sz="3200" b="1" u="sng" dirty="0" smtClean="0">
                <a:solidFill>
                  <a:srgbClr val="FF0000"/>
                </a:solidFill>
              </a:rPr>
              <a:t>, living-donor kidney transplantation) and </a:t>
            </a:r>
            <a:r>
              <a:rPr lang="en-US" sz="3200" b="1" u="sng" dirty="0" err="1" smtClean="0">
                <a:solidFill>
                  <a:srgbClr val="FF0000"/>
                </a:solidFill>
              </a:rPr>
              <a:t>nonurgent</a:t>
            </a:r>
            <a:r>
              <a:rPr lang="en-US" sz="3200" b="1" u="sng" dirty="0" smtClean="0">
                <a:solidFill>
                  <a:srgbClr val="FF0000"/>
                </a:solidFill>
              </a:rPr>
              <a:t>, deceased-donor transplantation are being deferred at some transplant centers</a:t>
            </a:r>
            <a:r>
              <a:rPr lang="en-US" sz="3200" b="1" u="sng" dirty="0" smtClean="0"/>
              <a:t> where the community prevalence of COVID-19 is high and/or where resources (personnel, hospital or intensive care unit [ICU] beds, operating rooms, other equipment) are limited.</a:t>
            </a:r>
            <a:endParaRPr lang="en-US" sz="3200" u="sng" dirty="0" smtClean="0"/>
          </a:p>
          <a:p>
            <a:pPr algn="l" rtl="0"/>
            <a:endParaRPr lang="en-US" sz="3200" dirty="0" smtClean="0"/>
          </a:p>
        </p:txBody>
      </p:sp>
    </p:spTree>
    <p:extLst>
      <p:ext uri="{BB962C8B-B14F-4D97-AF65-F5344CB8AC3E}">
        <p14:creationId xmlns:p14="http://schemas.microsoft.com/office/powerpoint/2010/main" val="2015634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Rectangle 2"/>
          <p:cNvSpPr/>
          <p:nvPr/>
        </p:nvSpPr>
        <p:spPr>
          <a:xfrm>
            <a:off x="949569" y="1690688"/>
            <a:ext cx="10404231" cy="3416320"/>
          </a:xfrm>
          <a:prstGeom prst="rect">
            <a:avLst/>
          </a:prstGeom>
        </p:spPr>
        <p:txBody>
          <a:bodyPr wrap="square">
            <a:spAutoFit/>
          </a:bodyPr>
          <a:lstStyle/>
          <a:p>
            <a:pPr algn="l" rtl="0"/>
            <a:r>
              <a:rPr lang="en-US" sz="3600" b="1" dirty="0">
                <a:solidFill>
                  <a:srgbClr val="7030A0"/>
                </a:solidFill>
              </a:rPr>
              <a:t>Life-saving transplantation </a:t>
            </a:r>
            <a:r>
              <a:rPr lang="en-US" sz="3600" b="1" dirty="0"/>
              <a:t>continues to be performed, and the Centers for Medicare &amp; Medicaid Services have classified organ transplantation as a </a:t>
            </a:r>
            <a:r>
              <a:rPr lang="en-US" sz="3600" b="1" u="sng" dirty="0"/>
              <a:t>tier 3b activity</a:t>
            </a:r>
            <a:r>
              <a:rPr lang="en-US" sz="3600" b="1" dirty="0"/>
              <a:t>: </a:t>
            </a:r>
            <a:r>
              <a:rPr lang="en-US" sz="3600" b="1" dirty="0">
                <a:solidFill>
                  <a:srgbClr val="00B050"/>
                </a:solidFill>
              </a:rPr>
              <a:t>Do not delay, on the basis of assessment of the potential risks compared with known benefits</a:t>
            </a:r>
            <a:r>
              <a:rPr lang="en-US" sz="3600" b="1" dirty="0"/>
              <a:t>.</a:t>
            </a:r>
            <a:endParaRPr lang="fa-IR" sz="3600" b="1" dirty="0"/>
          </a:p>
        </p:txBody>
      </p:sp>
    </p:spTree>
    <p:extLst>
      <p:ext uri="{BB962C8B-B14F-4D97-AF65-F5344CB8AC3E}">
        <p14:creationId xmlns:p14="http://schemas.microsoft.com/office/powerpoint/2010/main" val="34944894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00B050"/>
                </a:solidFill>
              </a:rPr>
              <a:t>PRETRANSPLANTATION SCREENING</a:t>
            </a:r>
            <a:br>
              <a:rPr lang="en-US" dirty="0">
                <a:solidFill>
                  <a:srgbClr val="00B050"/>
                </a:solidFill>
              </a:rPr>
            </a:br>
            <a:endParaRPr lang="fa-IR" dirty="0">
              <a:solidFill>
                <a:srgbClr val="00B050"/>
              </a:solidFill>
            </a:endParaRPr>
          </a:p>
        </p:txBody>
      </p:sp>
      <p:sp>
        <p:nvSpPr>
          <p:cNvPr id="3" name="Rectangle 2"/>
          <p:cNvSpPr/>
          <p:nvPr/>
        </p:nvSpPr>
        <p:spPr>
          <a:xfrm>
            <a:off x="316523" y="1250645"/>
            <a:ext cx="11746523" cy="3539430"/>
          </a:xfrm>
          <a:prstGeom prst="rect">
            <a:avLst/>
          </a:prstGeom>
        </p:spPr>
        <p:txBody>
          <a:bodyPr wrap="square">
            <a:spAutoFit/>
          </a:bodyPr>
          <a:lstStyle/>
          <a:p>
            <a:pPr algn="l" rtl="0"/>
            <a:r>
              <a:rPr lang="en-US" sz="3200" b="1" dirty="0" smtClean="0">
                <a:solidFill>
                  <a:srgbClr val="7030A0"/>
                </a:solidFill>
              </a:rPr>
              <a:t>All organ donors and potential recipients should be screened</a:t>
            </a:r>
            <a:r>
              <a:rPr lang="en-US" sz="3200" b="1" dirty="0" smtClean="0"/>
              <a:t> for COVID-19 prior to organ procurement. </a:t>
            </a:r>
            <a:r>
              <a:rPr lang="en-US" sz="3200" b="1" u="sng" dirty="0" smtClean="0"/>
              <a:t>This is necessary to prevent initiation of potent induction immunosuppression in the context of active infection </a:t>
            </a:r>
            <a:r>
              <a:rPr lang="en-US" sz="3200" b="1" dirty="0" smtClean="0"/>
              <a:t>and for the </a:t>
            </a:r>
            <a:r>
              <a:rPr lang="en-US" sz="3200" b="1" u="sng" dirty="0" smtClean="0"/>
              <a:t>safety of the organ transplant recipients (who are typically potently immunosuppressed in the immediate post transplant period) and the organ procurement team.</a:t>
            </a:r>
          </a:p>
          <a:p>
            <a:pPr algn="l" rtl="0"/>
            <a:r>
              <a:rPr lang="en-US" sz="3200" dirty="0"/>
              <a:t> </a:t>
            </a:r>
            <a:endParaRPr lang="fa-IR" sz="3200" dirty="0"/>
          </a:p>
        </p:txBody>
      </p:sp>
    </p:spTree>
    <p:extLst>
      <p:ext uri="{BB962C8B-B14F-4D97-AF65-F5344CB8AC3E}">
        <p14:creationId xmlns:p14="http://schemas.microsoft.com/office/powerpoint/2010/main" val="33218038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Rectangle 2"/>
          <p:cNvSpPr/>
          <p:nvPr/>
        </p:nvSpPr>
        <p:spPr>
          <a:xfrm>
            <a:off x="375137" y="1324708"/>
            <a:ext cx="11265877" cy="3539430"/>
          </a:xfrm>
          <a:prstGeom prst="rect">
            <a:avLst/>
          </a:prstGeom>
        </p:spPr>
        <p:txBody>
          <a:bodyPr wrap="square">
            <a:spAutoFit/>
          </a:bodyPr>
          <a:lstStyle/>
          <a:p>
            <a:pPr algn="l" rtl="0"/>
            <a:r>
              <a:rPr lang="en-US" sz="3200" b="1" u="sng" dirty="0">
                <a:solidFill>
                  <a:srgbClr val="7030A0"/>
                </a:solidFill>
              </a:rPr>
              <a:t>Reverse-transcriptase polymerase chain reaction (RT-PCR; </a:t>
            </a:r>
            <a:r>
              <a:rPr lang="en-US" sz="3200" b="1" u="sng" dirty="0"/>
              <a:t>primarily used to detect active infection</a:t>
            </a:r>
            <a:r>
              <a:rPr lang="en-US" sz="3200" u="sng" dirty="0"/>
              <a:t>) </a:t>
            </a:r>
            <a:r>
              <a:rPr lang="en-US" sz="3200" b="1" u="sng" dirty="0"/>
              <a:t>is the main assay used for screening</a:t>
            </a:r>
            <a:r>
              <a:rPr lang="en-US" sz="3200" b="1" dirty="0"/>
              <a:t>. </a:t>
            </a:r>
            <a:r>
              <a:rPr lang="en-US" sz="3200" b="1" u="sng" dirty="0">
                <a:solidFill>
                  <a:srgbClr val="7030A0"/>
                </a:solidFill>
              </a:rPr>
              <a:t>The utility of serology </a:t>
            </a:r>
            <a:r>
              <a:rPr lang="en-US" sz="3200" b="1" u="sng" dirty="0"/>
              <a:t>(primarily used to detect past infection) for </a:t>
            </a:r>
            <a:r>
              <a:rPr lang="en-US" sz="3200" b="1" u="sng" dirty="0" err="1"/>
              <a:t>pretransplant</a:t>
            </a:r>
            <a:r>
              <a:rPr lang="en-US" sz="3200" b="1" u="sng" dirty="0"/>
              <a:t> screening has not been established. However, once the performance characteristics of serology are more well established among solid organ transplant recipients, </a:t>
            </a:r>
            <a:r>
              <a:rPr lang="en-US" sz="3200" b="1" u="sng" dirty="0" err="1"/>
              <a:t>serologies</a:t>
            </a:r>
            <a:r>
              <a:rPr lang="en-US" sz="3200" b="1" u="sng" dirty="0"/>
              <a:t> may become a helpful adjunct assay</a:t>
            </a:r>
          </a:p>
        </p:txBody>
      </p:sp>
    </p:spTree>
    <p:extLst>
      <p:ext uri="{BB962C8B-B14F-4D97-AF65-F5344CB8AC3E}">
        <p14:creationId xmlns:p14="http://schemas.microsoft.com/office/powerpoint/2010/main" val="38126778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815</TotalTime>
  <Words>2830</Words>
  <Application>Microsoft Office PowerPoint</Application>
  <PresentationFormat>Widescreen</PresentationFormat>
  <Paragraphs>112</Paragraphs>
  <Slides>39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Arial</vt:lpstr>
      <vt:lpstr>Calibri</vt:lpstr>
      <vt:lpstr>Calibri Light</vt:lpstr>
      <vt:lpstr>Times New Roman</vt:lpstr>
      <vt:lpstr>Office Theme</vt:lpstr>
      <vt:lpstr>Coronavirus disease 2019 (COVID-19) and organ transplantation  Hamid T ayebi Khosroshahi, MD</vt:lpstr>
      <vt:lpstr>INTRODUCTION </vt:lpstr>
      <vt:lpstr>RISK OF TRANSMISSION </vt:lpstr>
      <vt:lpstr>Post transplantation risk —</vt:lpstr>
      <vt:lpstr>PowerPoint Presentation</vt:lpstr>
      <vt:lpstr>DEFERRAL OF NONURGENT TRANSPLANTATION </vt:lpstr>
      <vt:lpstr>PowerPoint Presentation</vt:lpstr>
      <vt:lpstr>PRETRANSPLANTATION SCREENING </vt:lpstr>
      <vt:lpstr>PowerPoint Presentation</vt:lpstr>
      <vt:lpstr>Donor screening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PREVENTION </vt:lpstr>
      <vt:lpstr>ACTIVE COVID-19 IN SOLID ORGAN TRANSPLANT RECIPIENTS </vt:lpstr>
      <vt:lpstr>Severity of illness — </vt:lpstr>
      <vt:lpstr>PowerPoint Presentation</vt:lpstr>
      <vt:lpstr>PowerPoint Presentation</vt:lpstr>
      <vt:lpstr>PowerPoint Presentation</vt:lpstr>
      <vt:lpstr>Effect of immunosuppression — </vt:lpstr>
      <vt:lpstr>PowerPoint Presentation</vt:lpstr>
      <vt:lpstr>PowerPoint Presentation</vt:lpstr>
      <vt:lpstr>Diagnosis — </vt:lpstr>
      <vt:lpstr>PowerPoint Presentation</vt:lpstr>
      <vt:lpstr>Management </vt:lpstr>
      <vt:lpstr>Adjusting immunosuppression </vt:lpstr>
      <vt:lpstr>PowerPoint Presentation</vt:lpstr>
      <vt:lpstr>PowerPoint Presentation</vt:lpstr>
      <vt:lpstr>PowerPoint Presentation</vt:lpstr>
      <vt:lpstr>PowerPoint Presentation</vt:lpstr>
      <vt:lpstr>Drug-drug interactions </vt:lpstr>
      <vt:lpstr>Take home message </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Coronavirus disease 2019 (COVID-19): Issues related to solid organ transplantation</dc:title>
  <dc:creator>SamSystemShargh</dc:creator>
  <cp:lastModifiedBy>Microsoft account</cp:lastModifiedBy>
  <cp:revision>44</cp:revision>
  <dcterms:created xsi:type="dcterms:W3CDTF">2020-11-29T09:21:29Z</dcterms:created>
  <dcterms:modified xsi:type="dcterms:W3CDTF">2021-01-11T19:29:48Z</dcterms:modified>
</cp:coreProperties>
</file>